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69" r:id="rId2"/>
    <p:sldId id="388" r:id="rId3"/>
    <p:sldId id="278" r:id="rId4"/>
    <p:sldId id="296" r:id="rId5"/>
    <p:sldId id="297" r:id="rId6"/>
    <p:sldId id="300" r:id="rId7"/>
    <p:sldId id="299" r:id="rId8"/>
    <p:sldId id="301" r:id="rId9"/>
    <p:sldId id="302" r:id="rId10"/>
    <p:sldId id="303" r:id="rId11"/>
    <p:sldId id="310" r:id="rId12"/>
    <p:sldId id="312" r:id="rId13"/>
    <p:sldId id="320" r:id="rId14"/>
    <p:sldId id="321" r:id="rId15"/>
    <p:sldId id="322" r:id="rId16"/>
    <p:sldId id="323" r:id="rId17"/>
    <p:sldId id="324" r:id="rId18"/>
    <p:sldId id="325" r:id="rId19"/>
    <p:sldId id="326" r:id="rId20"/>
    <p:sldId id="304" r:id="rId21"/>
    <p:sldId id="327" r:id="rId22"/>
    <p:sldId id="328" r:id="rId23"/>
    <p:sldId id="329" r:id="rId24"/>
    <p:sldId id="330" r:id="rId25"/>
    <p:sldId id="331" r:id="rId26"/>
    <p:sldId id="332" r:id="rId27"/>
    <p:sldId id="333" r:id="rId28"/>
    <p:sldId id="305" r:id="rId29"/>
    <p:sldId id="334" r:id="rId30"/>
    <p:sldId id="337" r:id="rId31"/>
    <p:sldId id="335" r:id="rId32"/>
    <p:sldId id="338" r:id="rId33"/>
    <p:sldId id="336" r:id="rId34"/>
    <p:sldId id="339" r:id="rId35"/>
    <p:sldId id="306" r:id="rId36"/>
    <p:sldId id="340"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3" r:id="rId78"/>
    <p:sldId id="384" r:id="rId79"/>
    <p:sldId id="385" r:id="rId80"/>
    <p:sldId id="386" r:id="rId81"/>
    <p:sldId id="387" r:id="rId8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52535" autoAdjust="0"/>
  </p:normalViewPr>
  <p:slideViewPr>
    <p:cSldViewPr snapToGrid="0">
      <p:cViewPr varScale="1">
        <p:scale>
          <a:sx n="63" d="100"/>
          <a:sy n="63" d="100"/>
        </p:scale>
        <p:origin x="2466" y="7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2018/3/19</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451593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350730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4158957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941061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70</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71</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72</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73</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74</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8</a:t>
            </a:fld>
            <a:endParaRPr kumimoji="1" lang="ja-JP" altLang="en-US"/>
          </a:p>
        </p:txBody>
      </p:sp>
    </p:spTree>
    <p:extLst>
      <p:ext uri="{BB962C8B-B14F-4D97-AF65-F5344CB8AC3E}">
        <p14:creationId xmlns:p14="http://schemas.microsoft.com/office/powerpoint/2010/main" val="298486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9</a:t>
            </a:fld>
            <a:endParaRPr kumimoji="1" lang="ja-JP" altLang="en-US"/>
          </a:p>
        </p:txBody>
      </p:sp>
    </p:spTree>
    <p:extLst>
      <p:ext uri="{BB962C8B-B14F-4D97-AF65-F5344CB8AC3E}">
        <p14:creationId xmlns:p14="http://schemas.microsoft.com/office/powerpoint/2010/main" val="219209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2018/3/19</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2018/3/19</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2018/3/19</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2018/3/19</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2018/3/19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2018/3/19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2.gif"/><Relationship Id="rId3" Type="http://schemas.microsoft.com/office/2007/relationships/hdphoto" Target="../media/hdphoto3.wdp"/><Relationship Id="rId7" Type="http://schemas.openxmlformats.org/officeDocument/2006/relationships/image" Target="../media/image71.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jpeg"/><Relationship Id="rId5" Type="http://schemas.microsoft.com/office/2007/relationships/hdphoto" Target="../media/hdphoto4.wdp"/><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8.jpeg"/><Relationship Id="rId7"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microsoft.com/office/2007/relationships/hdphoto" Target="../media/hdphoto5.wdp"/><Relationship Id="rId9"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6.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media/image107.png"/><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jpe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44.xml.rels><?xml version="1.0" encoding="UTF-8" standalone="yes"?>
<Relationships xmlns="http://schemas.openxmlformats.org/package/2006/relationships"><Relationship Id="rId18" Type="http://schemas.openxmlformats.org/officeDocument/2006/relationships/image" Target="../media/image118.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17.png"/><Relationship Id="rId19" Type="http://schemas.microsoft.com/office/2007/relationships/hdphoto" Target="../media/hdphoto6.wdp"/><Relationship Id="rId1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17.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45.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NULL"/><Relationship Id="rId10" Type="http://schemas.openxmlformats.org/officeDocument/2006/relationships/image" Target="../media/image113.png"/><Relationship Id="rId4" Type="http://schemas.openxmlformats.org/officeDocument/2006/relationships/image" Target="NULL"/><Relationship Id="rId9" Type="http://schemas.openxmlformats.org/officeDocument/2006/relationships/image" Target="../media/image112.png"/></Relationships>
</file>

<file path=ppt/slides/_rels/slide4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20.png"/></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14.wdp"/><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7.png"/><Relationship Id="rId11" Type="http://schemas.microsoft.com/office/2007/relationships/hdphoto" Target="../media/hdphoto13.wdp"/><Relationship Id="rId5" Type="http://schemas.microsoft.com/office/2007/relationships/hdphoto" Target="../media/hdphoto10.wdp"/><Relationship Id="rId15" Type="http://schemas.openxmlformats.org/officeDocument/2006/relationships/image" Target="../media/image142.png"/><Relationship Id="rId10" Type="http://schemas.openxmlformats.org/officeDocument/2006/relationships/image" Target="../media/image139.png"/><Relationship Id="rId4" Type="http://schemas.openxmlformats.org/officeDocument/2006/relationships/image" Target="../media/image136.png"/><Relationship Id="rId9" Type="http://schemas.microsoft.com/office/2007/relationships/hdphoto" Target="../media/hdphoto12.wdp"/><Relationship Id="rId1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100.png"/><Relationship Id="rId4" Type="http://schemas.openxmlformats.org/officeDocument/2006/relationships/image" Target="../media/image1060.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4.png"/><Relationship Id="rId4"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56.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155.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7.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NULL"/><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7.png"/></Relationships>
</file>

<file path=ppt/slides/_rels/slide9.xml.rels><?xml version="1.0" encoding="UTF-8" standalone="yes"?>
<Relationships xmlns="http://schemas.openxmlformats.org/package/2006/relationships"><Relationship Id="rId3" Type="http://schemas.openxmlformats.org/officeDocument/2006/relationships/hyperlink" Target="http://ieeexplore.ieee.org/abstract/document/9691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b="1" dirty="0"/>
              <a:t>閾値法</a:t>
            </a:r>
            <a:endParaRPr lang="en-US" altLang="ja-JP" b="1"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2793467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smtClean="0"/>
              <a:t>閾値法とは</a:t>
            </a:r>
            <a:endParaRPr lang="ja-JP" altLang="en-US" dirty="0"/>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11</a:t>
            </a:fld>
            <a:endParaRPr lang="ja-JP" altLang="en-US"/>
          </a:p>
        </p:txBody>
      </p:sp>
    </p:spTree>
    <p:extLst>
      <p:ext uri="{BB962C8B-B14F-4D97-AF65-F5344CB8AC3E}">
        <p14:creationId xmlns:p14="http://schemas.microsoft.com/office/powerpoint/2010/main" val="27172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11" name="コンテンツ プレースホルダー 2"/>
          <p:cNvSpPr>
            <a:spLocks noGrp="1"/>
          </p:cNvSpPr>
          <p:nvPr>
            <p:ph idx="1"/>
          </p:nvPr>
        </p:nvSpPr>
        <p:spPr>
          <a:xfrm>
            <a:off x="7390687" y="3746838"/>
            <a:ext cx="4636214" cy="2780962"/>
          </a:xfrm>
        </p:spPr>
        <p:txBody>
          <a:bodyPr>
            <a:normAutofit/>
          </a:bodyPr>
          <a:lstStyle/>
          <a:p>
            <a:pPr marL="0" indent="0">
              <a:lnSpc>
                <a:spcPct val="170000"/>
              </a:lnSpc>
              <a:spcBef>
                <a:spcPts val="0"/>
              </a:spcBef>
              <a:buNone/>
            </a:pPr>
            <a:r>
              <a:rPr lang="ja-JP" altLang="en-US" sz="2400" b="1" dirty="0" smtClean="0"/>
              <a:t>大津</a:t>
            </a:r>
            <a:r>
              <a:rPr lang="ja-JP" altLang="en-US" sz="2400" b="1" dirty="0"/>
              <a:t>法</a:t>
            </a:r>
            <a:endParaRPr lang="en-US" altLang="ja-JP" sz="2400" b="1" dirty="0" smtClean="0"/>
          </a:p>
          <a:p>
            <a:pPr marL="0" indent="0">
              <a:lnSpc>
                <a:spcPct val="110000"/>
              </a:lnSpc>
              <a:spcBef>
                <a:spcPts val="1200"/>
              </a:spcBef>
              <a:buNone/>
            </a:pPr>
            <a:r>
              <a:rPr lang="ja-JP" altLang="en-US" sz="2400" dirty="0" smtClean="0"/>
              <a:t>二峰性ヒストグラムを</a:t>
            </a:r>
            <a:r>
              <a:rPr lang="ja-JP" altLang="en-US" sz="2400" dirty="0"/>
              <a:t>仮定</a:t>
            </a:r>
            <a:r>
              <a:rPr lang="ja-JP" altLang="en-US" sz="2400" dirty="0" smtClean="0"/>
              <a:t>し</a:t>
            </a:r>
            <a:r>
              <a:rPr lang="ja-JP" altLang="en-US" sz="2400" dirty="0"/>
              <a:t>，</a:t>
            </a:r>
            <a:r>
              <a:rPr lang="ja-JP" altLang="en-US" sz="2400" dirty="0" smtClean="0"/>
              <a:t>二</a:t>
            </a:r>
            <a:r>
              <a:rPr lang="ja-JP" altLang="en-US" sz="2400" dirty="0"/>
              <a:t>峰を最も良く</a:t>
            </a:r>
            <a:r>
              <a:rPr lang="en-US" altLang="ja-JP" sz="2400" dirty="0"/>
              <a:t>2</a:t>
            </a:r>
            <a:r>
              <a:rPr lang="ja-JP" altLang="en-US" sz="2400" dirty="0"/>
              <a:t>分割する閾値を自動計算</a:t>
            </a:r>
            <a:r>
              <a:rPr lang="ja-JP" altLang="en-US" sz="2400" dirty="0" smtClean="0"/>
              <a:t>する手法</a:t>
            </a:r>
            <a:endParaRPr lang="en-US" altLang="ja-JP" sz="2400" dirty="0" smtClean="0"/>
          </a:p>
          <a:p>
            <a:pPr marL="0" indent="0">
              <a:lnSpc>
                <a:spcPct val="110000"/>
              </a:lnSpc>
              <a:spcBef>
                <a:spcPts val="1200"/>
              </a:spcBef>
              <a:buNone/>
            </a:pPr>
            <a:r>
              <a:rPr lang="ja-JP" altLang="en-US" sz="2000" dirty="0" smtClean="0"/>
              <a:t>引用数</a:t>
            </a:r>
            <a:r>
              <a:rPr lang="en-US" altLang="ja-JP" sz="2000" dirty="0" smtClean="0"/>
              <a:t>20k</a:t>
            </a:r>
            <a:r>
              <a:rPr lang="ja-JP" altLang="en-US" sz="2000" dirty="0" smtClean="0"/>
              <a:t>を超える論文</a:t>
            </a:r>
            <a:endParaRPr lang="en-US" altLang="ja-JP" sz="2000" dirty="0"/>
          </a:p>
        </p:txBody>
      </p:sp>
      <p:pic>
        <p:nvPicPr>
          <p:cNvPr id="1028" name="Picture 4" descr="C:\shared\publication\Classes\2014北大前期\SoftAndImg\comp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1" y="1604827"/>
            <a:ext cx="1784875" cy="2029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12" t="37917" r="24665" b="48431"/>
          <a:stretch/>
        </p:blipFill>
        <p:spPr bwMode="auto">
          <a:xfrm>
            <a:off x="2702456" y="1613125"/>
            <a:ext cx="4498444" cy="1995681"/>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テキスト ボックス 71"/>
          <p:cNvSpPr txBox="1"/>
          <p:nvPr/>
        </p:nvSpPr>
        <p:spPr>
          <a:xfrm>
            <a:off x="7390686" y="2223869"/>
            <a:ext cx="4801314" cy="830997"/>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峰を真ん中</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で分割するのが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理想</a:t>
            </a:r>
          </a:p>
        </p:txBody>
      </p:sp>
      <p:grpSp>
        <p:nvGrpSpPr>
          <p:cNvPr id="6" name="グループ化 5"/>
          <p:cNvGrpSpPr/>
          <p:nvPr/>
        </p:nvGrpSpPr>
        <p:grpSpPr>
          <a:xfrm>
            <a:off x="414969" y="1608360"/>
            <a:ext cx="3116526" cy="4989115"/>
            <a:chOff x="414969" y="1608360"/>
            <a:chExt cx="3116526" cy="4989115"/>
          </a:xfrm>
        </p:grpSpPr>
        <p:cxnSp>
          <p:nvCxnSpPr>
            <p:cNvPr id="66" name="直線コネクタ 65"/>
            <p:cNvCxnSpPr/>
            <p:nvPr/>
          </p:nvCxnSpPr>
          <p:spPr>
            <a:xfrm flipV="1">
              <a:off x="3114194"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039052"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06" t="9383" r="3790" b="5135"/>
            <a:stretch/>
          </p:blipFill>
          <p:spPr bwMode="auto">
            <a:xfrm>
              <a:off x="414969" y="4503589"/>
              <a:ext cx="1851799" cy="209388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3" name="テキスト ボックス 72"/>
            <p:cNvSpPr txBox="1"/>
            <p:nvPr/>
          </p:nvSpPr>
          <p:spPr>
            <a:xfrm>
              <a:off x="185347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 name="グループ化 6"/>
          <p:cNvGrpSpPr/>
          <p:nvPr/>
        </p:nvGrpSpPr>
        <p:grpSpPr>
          <a:xfrm>
            <a:off x="2876952" y="1608360"/>
            <a:ext cx="1942782" cy="4999698"/>
            <a:chOff x="2876952" y="1608360"/>
            <a:chExt cx="1942782" cy="4999698"/>
          </a:xfrm>
        </p:grpSpPr>
        <p:cxnSp>
          <p:nvCxnSpPr>
            <p:cNvPr id="61" name="直線コネクタ 60"/>
            <p:cNvCxnSpPr/>
            <p:nvPr/>
          </p:nvCxnSpPr>
          <p:spPr>
            <a:xfrm flipV="1">
              <a:off x="3941181"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911297"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1"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63" t="9126" r="3868" b="5006"/>
            <a:stretch/>
          </p:blipFill>
          <p:spPr bwMode="auto">
            <a:xfrm>
              <a:off x="2876952" y="4504740"/>
              <a:ext cx="1842369" cy="210331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 name="グループ化 7"/>
          <p:cNvGrpSpPr/>
          <p:nvPr/>
        </p:nvGrpSpPr>
        <p:grpSpPr>
          <a:xfrm>
            <a:off x="4863826" y="1608360"/>
            <a:ext cx="2432830" cy="5002343"/>
            <a:chOff x="4863826" y="1608360"/>
            <a:chExt cx="2432830" cy="5002343"/>
          </a:xfrm>
        </p:grpSpPr>
        <p:cxnSp>
          <p:nvCxnSpPr>
            <p:cNvPr id="67" name="直線コネクタ 66"/>
            <p:cNvCxnSpPr/>
            <p:nvPr/>
          </p:nvCxnSpPr>
          <p:spPr>
            <a:xfrm flipV="1">
              <a:off x="4863826"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4898743"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2" name="Picture 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81" t="9029" r="3712" b="5006"/>
            <a:stretch/>
          </p:blipFill>
          <p:spPr bwMode="auto">
            <a:xfrm>
              <a:off x="5329506" y="4505027"/>
              <a:ext cx="1847869" cy="210567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5" name="テキスト ボックス 74"/>
            <p:cNvSpPr txBox="1"/>
            <p:nvPr/>
          </p:nvSpPr>
          <p:spPr>
            <a:xfrm>
              <a:off x="6783846"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225034"/>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3" name="正方形/長方形 22"/>
          <p:cNvSpPr/>
          <p:nvPr/>
        </p:nvSpPr>
        <p:spPr>
          <a:xfrm>
            <a:off x="3875392" y="1225034"/>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ヒストグラム</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12</a:t>
            </a:fld>
            <a:endParaRPr lang="ja-JP" altLang="en-US"/>
          </a:p>
        </p:txBody>
      </p:sp>
    </p:spTree>
    <p:extLst>
      <p:ext uri="{BB962C8B-B14F-4D97-AF65-F5344CB8AC3E}">
        <p14:creationId xmlns:p14="http://schemas.microsoft.com/office/powerpoint/2010/main" val="297443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smtClean="0"/>
              <a:t>ヒストグラム</a:t>
            </a:r>
            <a:r>
              <a:rPr lang="ja-JP" altLang="en-US" dirty="0"/>
              <a:t>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329234"/>
            <a:ext cx="4844811" cy="2399886"/>
            <a:chOff x="1660053" y="2428200"/>
            <a:chExt cx="4844811" cy="2399886"/>
          </a:xfrm>
        </p:grpSpPr>
        <p:grpSp>
          <p:nvGrpSpPr>
            <p:cNvPr id="31" name="グループ化 30"/>
            <p:cNvGrpSpPr/>
            <p:nvPr/>
          </p:nvGrpSpPr>
          <p:grpSpPr>
            <a:xfrm>
              <a:off x="1660053" y="2428200"/>
              <a:ext cx="4844811" cy="2399886"/>
              <a:chOff x="1525433" y="2504400"/>
              <a:chExt cx="4844811" cy="2399886"/>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499410" y="2504400"/>
                    <a:ext cx="269028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499410" y="2504400"/>
                    <a:ext cx="2690288" cy="400110"/>
                  </a:xfrm>
                  <a:prstGeom prst="rect">
                    <a:avLst/>
                  </a:prstGeom>
                  <a:blipFill rotWithShape="0">
                    <a:blip r:embed="rId4"/>
                    <a:stretch>
                      <a:fillRect t="-12121" r="-2041" b="-27273"/>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536950" y="2794000"/>
              <a:ext cx="781050" cy="88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13</a:t>
            </a:fld>
            <a:endParaRPr lang="ja-JP" altLang="en-US"/>
          </a:p>
        </p:txBody>
      </p:sp>
      <p:pic>
        <p:nvPicPr>
          <p:cNvPr id="40"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900" y="3482333"/>
            <a:ext cx="1681259" cy="175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5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 xmlns:a16="http://schemas.microsoft.com/office/drawing/2014/main" val="20000"/>
                        </a:ext>
                      </a:extLst>
                    </a:gridCol>
                    <a:gridCol w="1044521">
                      <a:extLst>
                        <a:ext uri="{9D8B030D-6E8A-4147-A177-3AD203B41FA5}">
                          <a16:colId xmlns="" xmlns:a16="http://schemas.microsoft.com/office/drawing/2014/main" val="20001"/>
                        </a:ext>
                      </a:extLst>
                    </a:gridCol>
                    <a:gridCol w="1408888">
                      <a:extLst>
                        <a:ext uri="{9D8B030D-6E8A-4147-A177-3AD203B41FA5}">
                          <a16:colId xmlns="" xmlns:a16="http://schemas.microsoft.com/office/drawing/2014/main" val="20002"/>
                        </a:ext>
                      </a:extLst>
                    </a:gridCol>
                    <a:gridCol w="1688237">
                      <a:extLst>
                        <a:ext uri="{9D8B030D-6E8A-4147-A177-3AD203B41FA5}">
                          <a16:colId xmlns=""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0"/>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1"/>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2"/>
                      </a:ext>
                    </a:extLst>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174716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 xmlns:a16="http://schemas.microsoft.com/office/drawing/2014/main" val="20000"/>
                        </a:ext>
                      </a:extLst>
                    </a:gridCol>
                    <a:gridCol w="1044521">
                      <a:extLst>
                        <a:ext uri="{9D8B030D-6E8A-4147-A177-3AD203B41FA5}">
                          <a16:colId xmlns="" xmlns:a16="http://schemas.microsoft.com/office/drawing/2014/main" val="20001"/>
                        </a:ext>
                      </a:extLst>
                    </a:gridCol>
                    <a:gridCol w="1408888">
                      <a:extLst>
                        <a:ext uri="{9D8B030D-6E8A-4147-A177-3AD203B41FA5}">
                          <a16:colId xmlns="" xmlns:a16="http://schemas.microsoft.com/office/drawing/2014/main" val="20002"/>
                        </a:ext>
                      </a:extLst>
                    </a:gridCol>
                    <a:gridCol w="1688237">
                      <a:extLst>
                        <a:ext uri="{9D8B030D-6E8A-4147-A177-3AD203B41FA5}">
                          <a16:colId xmlns=""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0"/>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1"/>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2"/>
                      </a:ext>
                    </a:extLst>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1075242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33060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smtClean="0"/>
              <a:t>(</a:t>
            </a:r>
            <a:r>
              <a:rPr lang="ja-JP" altLang="en-US" sz="2400" dirty="0" smtClean="0"/>
              <a:t>そうでない画像</a:t>
            </a:r>
            <a:r>
              <a:rPr lang="ja-JP" altLang="en-US" sz="2400" dirty="0"/>
              <a:t>には使えない</a:t>
            </a:r>
            <a:r>
              <a:rPr lang="en-US" altLang="ja-JP" sz="2400" dirty="0" smtClean="0"/>
              <a:t>)</a:t>
            </a:r>
            <a:endParaRPr lang="en-US" altLang="ja-JP" sz="2400" dirty="0"/>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60160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smtClean="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t>t</a:t>
            </a:r>
            <a:r>
              <a:rPr lang="en-US" altLang="ja-JP" sz="2400" i="1" baseline="-25000" dirty="0" err="1"/>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74472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smtClean="0"/>
              <a:t>まとめ </a:t>
            </a:r>
            <a:r>
              <a:rPr lang="en-US" altLang="ja-JP" sz="4000" dirty="0" smtClean="0"/>
              <a:t>: </a:t>
            </a:r>
            <a:r>
              <a:rPr lang="ja-JP" altLang="en-US" sz="4000" dirty="0" smtClean="0"/>
              <a:t>閾値法</a:t>
            </a:r>
            <a:endParaRPr lang="ja-JP" altLang="en-US" sz="4000" dirty="0"/>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a:t>
            </a:r>
            <a:r>
              <a:rPr lang="ja-JP" altLang="en-US" sz="2400" dirty="0" smtClean="0"/>
              <a:t>を</a:t>
            </a:r>
            <a:r>
              <a:rPr lang="ja-JP" altLang="en-US" sz="2400" dirty="0"/>
              <a:t>自動</a:t>
            </a:r>
            <a:r>
              <a:rPr lang="ja-JP" altLang="en-US" sz="2400" dirty="0" smtClean="0"/>
              <a:t>計算</a:t>
            </a:r>
            <a:r>
              <a:rPr lang="ja-JP" altLang="en-US" sz="2400" dirty="0"/>
              <a:t>する</a:t>
            </a:r>
            <a:r>
              <a:rPr lang="ja-JP" altLang="en-US" sz="2400" dirty="0" smtClean="0"/>
              <a:t>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a:t>
            </a:r>
            <a:r>
              <a:rPr lang="ja-JP" altLang="en-US" sz="2400" dirty="0" smtClean="0"/>
              <a:t>）を</a:t>
            </a:r>
            <a:r>
              <a:rPr lang="ja-JP" altLang="en-US" sz="2400" dirty="0"/>
              <a:t>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238972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2018</a:t>
            </a:r>
            <a:r>
              <a:rPr lang="ja-JP" altLang="en-US" sz="3600" b="1" dirty="0" smtClean="0"/>
              <a:t>（前期</a:t>
            </a:r>
            <a:r>
              <a:rPr lang="ja-JP" altLang="en-US" sz="3600" b="1" dirty="0" smtClean="0"/>
              <a:t>）</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4/19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4/26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5/10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5/17</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5/24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5/31</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6/07</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6/14</a:t>
            </a:r>
            <a:r>
              <a:rPr lang="ja-JP" altLang="en-US" sz="1800" dirty="0" smtClean="0"/>
              <a:t>　</a:t>
            </a:r>
            <a:r>
              <a:rPr lang="ja-JP" altLang="en-US" sz="1800" dirty="0"/>
              <a:t>パターン認識基礎</a:t>
            </a:r>
            <a:r>
              <a:rPr lang="en-US" altLang="ja-JP" sz="1800" dirty="0"/>
              <a:t>3: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6/21</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a:t>
            </a:r>
            <a:r>
              <a:rPr lang="ja-JP" altLang="en-US" sz="1800" b="1" dirty="0" smtClean="0">
                <a:solidFill>
                  <a:srgbClr val="FF0000"/>
                </a:solidFill>
              </a:rPr>
              <a:t>満点</a:t>
            </a:r>
            <a:r>
              <a:rPr lang="en-US" altLang="ja-JP" sz="1800" b="1" dirty="0" smtClean="0">
                <a:solidFill>
                  <a:srgbClr val="FF0000"/>
                </a:solidFill>
              </a:rPr>
              <a:t>)</a:t>
            </a:r>
            <a:r>
              <a:rPr lang="en-US" altLang="ja-JP" sz="1800" dirty="0" smtClean="0"/>
              <a:t>(</a:t>
            </a:r>
            <a:r>
              <a:rPr lang="en-US" altLang="ja-JP" sz="1800" i="1" dirty="0" smtClean="0"/>
              <a:t>n</a:t>
            </a:r>
            <a:r>
              <a:rPr lang="ja-JP" altLang="en-US" sz="1800" dirty="0" smtClean="0"/>
              <a:t>点以下の場合レポート出すかも）</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b="1" dirty="0" smtClean="0">
                <a:solidFill>
                  <a:srgbClr val="0070C0"/>
                </a:solidFill>
              </a:rPr>
              <a:t>6/28</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1</a:t>
            </a:r>
            <a:r>
              <a:rPr lang="en-US" altLang="ja-JP" sz="1800" b="1" dirty="0">
                <a:solidFill>
                  <a:srgbClr val="0070C0"/>
                </a:solidFill>
              </a:rPr>
              <a:t> </a:t>
            </a:r>
            <a:r>
              <a:rPr lang="en-US" altLang="ja-JP" sz="1800" b="1" dirty="0" smtClean="0">
                <a:solidFill>
                  <a:srgbClr val="0070C0"/>
                </a:solidFill>
              </a:rPr>
              <a:t>(</a:t>
            </a:r>
            <a:r>
              <a:rPr lang="ja-JP" altLang="en-US" sz="1800" b="1" dirty="0" smtClean="0">
                <a:solidFill>
                  <a:srgbClr val="0070C0"/>
                </a:solidFill>
              </a:rPr>
              <a:t>基礎的な課題</a:t>
            </a:r>
            <a:r>
              <a:rPr lang="en-US" altLang="ja-JP" sz="1800" b="1" dirty="0">
                <a:solidFill>
                  <a:srgbClr val="0070C0"/>
                </a:solidFill>
              </a:rPr>
              <a:t>4</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 </a:t>
            </a:r>
            <a:r>
              <a:rPr lang="ja-JP" altLang="en-US" sz="1800" b="1" dirty="0" smtClean="0">
                <a:solidFill>
                  <a:srgbClr val="0070C0"/>
                </a:solidFill>
              </a:rPr>
              <a:t>発展的な課題 </a:t>
            </a:r>
            <a:r>
              <a:rPr lang="en-US" altLang="ja-JP" sz="1800" b="1" dirty="0">
                <a:solidFill>
                  <a:srgbClr val="0070C0"/>
                </a:solidFill>
              </a:rPr>
              <a:t>2</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a:t>
            </a:r>
            <a:endParaRPr lang="en-US" altLang="ja-JP" sz="1800" b="1" dirty="0" smtClean="0">
              <a:solidFill>
                <a:srgbClr val="0070C0"/>
              </a:solidFill>
            </a:endParaRPr>
          </a:p>
          <a:p>
            <a:pPr marL="0" indent="0">
              <a:lnSpc>
                <a:spcPct val="100000"/>
              </a:lnSpc>
              <a:spcBef>
                <a:spcPts val="600"/>
              </a:spcBef>
              <a:spcAft>
                <a:spcPts val="600"/>
              </a:spcAft>
              <a:buNone/>
            </a:pPr>
            <a:r>
              <a:rPr lang="en-US" altLang="ja-JP" sz="1800" b="1" dirty="0" smtClean="0">
                <a:solidFill>
                  <a:srgbClr val="0070C0"/>
                </a:solidFill>
              </a:rPr>
              <a:t>7/05</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a:t>
            </a:r>
            <a:r>
              <a:rPr lang="en-US" altLang="ja-JP" sz="1800" b="1" dirty="0" smtClean="0">
                <a:solidFill>
                  <a:srgbClr val="0070C0"/>
                </a:solidFill>
              </a:rPr>
              <a:t>  2	</a:t>
            </a:r>
          </a:p>
          <a:p>
            <a:pPr marL="0" indent="0">
              <a:lnSpc>
                <a:spcPct val="100000"/>
              </a:lnSpc>
              <a:spcBef>
                <a:spcPts val="600"/>
              </a:spcBef>
              <a:spcAft>
                <a:spcPts val="600"/>
              </a:spcAft>
              <a:buNone/>
            </a:pPr>
            <a:r>
              <a:rPr lang="en-US" altLang="ja-JP" sz="1800" b="1" dirty="0" smtClean="0">
                <a:solidFill>
                  <a:srgbClr val="0070C0"/>
                </a:solidFill>
              </a:rPr>
              <a:t>7/12   </a:t>
            </a:r>
            <a:r>
              <a:rPr lang="ja-JP" altLang="en-US" sz="1800" b="1" dirty="0" smtClean="0">
                <a:solidFill>
                  <a:srgbClr val="0070C0"/>
                </a:solidFill>
              </a:rPr>
              <a:t>プログラミング演習  </a:t>
            </a:r>
            <a:r>
              <a:rPr lang="en-US" altLang="ja-JP" sz="1800" b="1" dirty="0" smtClean="0">
                <a:solidFill>
                  <a:srgbClr val="0070C0"/>
                </a:solidFill>
              </a:rPr>
              <a:t>3	</a:t>
            </a:r>
          </a:p>
          <a:p>
            <a:pPr marL="0" indent="0">
              <a:lnSpc>
                <a:spcPct val="100000"/>
              </a:lnSpc>
              <a:spcBef>
                <a:spcPts val="600"/>
              </a:spcBef>
              <a:spcAft>
                <a:spcPts val="600"/>
              </a:spcAft>
              <a:buNone/>
            </a:pPr>
            <a:r>
              <a:rPr lang="en-US" altLang="ja-JP" sz="1800" b="1" dirty="0" smtClean="0">
                <a:solidFill>
                  <a:srgbClr val="0070C0"/>
                </a:solidFill>
              </a:rPr>
              <a:t>7/19</a:t>
            </a:r>
            <a:r>
              <a:rPr lang="ja-JP" altLang="en-US" sz="1800" b="1" dirty="0" smtClean="0">
                <a:solidFill>
                  <a:srgbClr val="0070C0"/>
                </a:solidFill>
              </a:rPr>
              <a:t>　プログラミング演習  </a:t>
            </a:r>
            <a:r>
              <a:rPr lang="en-US" altLang="ja-JP" sz="1800" b="1" dirty="0" smtClean="0">
                <a:solidFill>
                  <a:srgbClr val="0070C0"/>
                </a:solidFill>
              </a:rPr>
              <a:t>4			</a:t>
            </a:r>
          </a:p>
          <a:p>
            <a:pPr marL="0" indent="0">
              <a:lnSpc>
                <a:spcPct val="100000"/>
              </a:lnSpc>
              <a:spcBef>
                <a:spcPts val="600"/>
              </a:spcBef>
              <a:spcAft>
                <a:spcPts val="600"/>
              </a:spcAft>
              <a:buNone/>
            </a:pPr>
            <a:r>
              <a:rPr lang="en-US" altLang="ja-JP" sz="1800" b="1" dirty="0" smtClean="0">
                <a:solidFill>
                  <a:srgbClr val="0070C0"/>
                </a:solidFill>
              </a:rPr>
              <a:t>7/26</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5</a:t>
            </a:r>
          </a:p>
        </p:txBody>
      </p:sp>
    </p:spTree>
    <p:extLst>
      <p:ext uri="{BB962C8B-B14F-4D97-AF65-F5344CB8AC3E}">
        <p14:creationId xmlns:p14="http://schemas.microsoft.com/office/powerpoint/2010/main" val="3307064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b="1" dirty="0"/>
              <a:t>領域</a:t>
            </a:r>
            <a:r>
              <a:rPr lang="ja-JP" altLang="en-US" b="1" dirty="0" smtClean="0"/>
              <a:t>成長法</a:t>
            </a:r>
            <a:endParaRPr lang="en-US" altLang="ja-JP" b="1" dirty="0" smtClean="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35552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a:t>
            </a:r>
            <a:r>
              <a:rPr lang="ja-JP" altLang="en-US" sz="3600" dirty="0" smtClean="0"/>
              <a:t>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配置・成長規則について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多くの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研究がされている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655332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a:t>
            </a:r>
            <a:r>
              <a:rPr lang="ja-JP" altLang="en-US" dirty="0" smtClean="0"/>
              <a:t>成長法</a:t>
            </a:r>
            <a:r>
              <a:rPr lang="en-US" altLang="ja-JP" dirty="0" smtClean="0"/>
              <a:t>: </a:t>
            </a:r>
            <a:r>
              <a:rPr lang="ja-JP" altLang="en-US" dirty="0" smtClean="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のうち次式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を満たすもの前景領域に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Tree>
    <p:extLst>
      <p:ext uri="{BB962C8B-B14F-4D97-AF65-F5344CB8AC3E}">
        <p14:creationId xmlns:p14="http://schemas.microsoft.com/office/powerpoint/2010/main" val="41656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a:t>
            </a:r>
            <a:r>
              <a:rPr lang="ja-JP" altLang="en-US" dirty="0" smtClean="0"/>
              <a:t>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smtClean="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要素とする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に追加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a:t>
            </a:r>
            <a:r>
              <a:rPr lang="ja-JP" altLang="en-US" dirty="0" smtClean="0"/>
              <a:t>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t>一様な画素値を持つ領域の分割に適する</a:t>
            </a:r>
            <a:endParaRPr lang="en-US" altLang="ja-JP" sz="3200" dirty="0" smtClean="0"/>
          </a:p>
          <a:p>
            <a:pPr marL="0" indent="0">
              <a:buFont typeface="Arial" panose="020B0604020202020204" pitchFamily="34" charset="0"/>
              <a:buNone/>
            </a:pPr>
            <a:r>
              <a:rPr lang="ja-JP" altLang="en-US" sz="3200" dirty="0" smtClean="0"/>
              <a:t>ぼけた境界では成長が止まりにくい</a:t>
            </a:r>
            <a:endParaRPr lang="ja-JP" altLang="en-US" sz="3200" dirty="0"/>
          </a:p>
        </p:txBody>
      </p:sp>
      <p:pic>
        <p:nvPicPr>
          <p:cNvPr id="1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2341" y="3123077"/>
            <a:ext cx="3126767" cy="355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159" y="3341911"/>
            <a:ext cx="3062545" cy="311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840" y="3342322"/>
            <a:ext cx="2847920" cy="31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7287768" y="6604084"/>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Tree>
    <p:extLst>
      <p:ext uri="{BB962C8B-B14F-4D97-AF65-F5344CB8AC3E}">
        <p14:creationId xmlns:p14="http://schemas.microsoft.com/office/powerpoint/2010/main" val="48382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この地形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smtClean="0">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全領域</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を同時に成長</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smtClean="0"/>
              <a:t>領域</a:t>
            </a:r>
            <a:r>
              <a:rPr lang="ja-JP" altLang="en-US" sz="3600" dirty="0" smtClean="0"/>
              <a:t>成長法</a:t>
            </a:r>
            <a:r>
              <a:rPr lang="en-US" altLang="ja-JP" sz="3600" dirty="0" smtClean="0"/>
              <a:t>: </a:t>
            </a:r>
            <a:r>
              <a:rPr lang="ja-JP" altLang="en-US" sz="3600" dirty="0" smtClean="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smtClean="0"/>
              <a:t>単純な二値化 </a:t>
            </a:r>
            <a:r>
              <a:rPr lang="en-US" altLang="ja-JP" sz="2400" dirty="0" smtClean="0"/>
              <a:t>/ Seeded </a:t>
            </a:r>
            <a:r>
              <a:rPr lang="en-US" altLang="ja-JP" sz="2400" dirty="0"/>
              <a:t>Region </a:t>
            </a:r>
            <a:r>
              <a:rPr lang="en-US" altLang="ja-JP" sz="2400" dirty="0" smtClean="0"/>
              <a:t>Growing(</a:t>
            </a:r>
            <a:r>
              <a:rPr lang="ja-JP" altLang="en-US" sz="2400" dirty="0"/>
              <a:t>多値化</a:t>
            </a:r>
            <a:r>
              <a:rPr lang="en-US" altLang="ja-JP" sz="2400" dirty="0" smtClean="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444137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a:t>
            </a:r>
            <a:r>
              <a:rPr lang="ja-JP" altLang="en-US" strike="sngStrike" dirty="0" smtClean="0"/>
              <a:t>成長法</a:t>
            </a:r>
            <a:endParaRPr lang="en-US" altLang="ja-JP" strike="sngStrike" dirty="0" smtClean="0"/>
          </a:p>
          <a:p>
            <a:pPr>
              <a:spcBef>
                <a:spcPts val="600"/>
              </a:spcBef>
            </a:pPr>
            <a:r>
              <a:rPr lang="ja-JP" altLang="en-US" b="1" dirty="0" smtClean="0"/>
              <a:t>クラスタリング</a:t>
            </a:r>
            <a:endParaRPr lang="en-US" altLang="ja-JP" b="1" dirty="0" smtClean="0"/>
          </a:p>
          <a:p>
            <a:pPr>
              <a:spcBef>
                <a:spcPts val="600"/>
              </a:spcBef>
            </a:pPr>
            <a:r>
              <a:rPr lang="ja-JP" altLang="en-US" b="1" dirty="0" smtClean="0"/>
              <a:t>識別器</a:t>
            </a:r>
            <a:endParaRPr lang="en-US" altLang="ja-JP" b="1" dirty="0" smtClean="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861955" cy="400110"/>
          </a:xfrm>
          <a:prstGeom prst="rect">
            <a:avLst/>
          </a:prstGeom>
        </p:spPr>
        <p:txBody>
          <a:bodyPr wrap="none">
            <a:spAutoFit/>
          </a:bodyPr>
          <a:lstStyle/>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827429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smtClean="0"/>
              <a:t>クラスタリングによる領域</a:t>
            </a:r>
            <a:r>
              <a:rPr lang="ja-JP" altLang="en-US" sz="3600" dirty="0"/>
              <a:t>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smtClean="0"/>
              <a:t>配置</a:t>
            </a:r>
            <a:r>
              <a:rPr lang="ja-JP" altLang="en-US" sz="2400" dirty="0"/>
              <a:t>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553845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a:t>
            </a:r>
            <a:r>
              <a:rPr lang="ja-JP" altLang="en-US" dirty="0" smtClean="0"/>
              <a:t>成長法</a:t>
            </a:r>
            <a:endParaRPr lang="en-US" altLang="ja-JP" dirty="0" smtClean="0"/>
          </a:p>
          <a:p>
            <a:pPr>
              <a:spcBef>
                <a:spcPts val="600"/>
              </a:spcBef>
            </a:pPr>
            <a:r>
              <a:rPr lang="ja-JP" altLang="en-US" dirty="0">
                <a:solidFill>
                  <a:schemeClr val="bg1">
                    <a:lumMod val="75000"/>
                  </a:schemeClr>
                </a:solidFill>
              </a:rPr>
              <a:t>クラスタリング</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識別器</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動的</a:t>
            </a:r>
            <a:r>
              <a:rPr lang="ja-JP" altLang="en-US" dirty="0">
                <a:solidFill>
                  <a:schemeClr val="bg1">
                    <a:lumMod val="75000"/>
                  </a:schemeClr>
                </a:solidFill>
              </a:rPr>
              <a:t>輪郭モデル</a:t>
            </a:r>
            <a:endParaRPr lang="en-US" altLang="ja-JP" dirty="0">
              <a:solidFill>
                <a:schemeClr val="bg1">
                  <a:lumMod val="75000"/>
                </a:schemeClr>
              </a:solidFill>
            </a:endParaRPr>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テキスト ボックス 3"/>
          <p:cNvSpPr txBox="1"/>
          <p:nvPr/>
        </p:nvSpPr>
        <p:spPr>
          <a:xfrm>
            <a:off x="8313951" y="5103674"/>
            <a:ext cx="3878049" cy="1754326"/>
          </a:xfrm>
          <a:prstGeom prst="rect">
            <a:avLst/>
          </a:prstGeom>
          <a:noFill/>
        </p:spPr>
        <p:txBody>
          <a:bodyPr wrap="none" rtlCol="0">
            <a:spAutoFit/>
          </a:bodyPr>
          <a:lstStyle/>
          <a:p>
            <a:pPr algn="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今回と次回は多様な領域分割法を</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井尻の専門分野なので教科書からは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296183"/>
            <a:ext cx="11473211" cy="733270"/>
          </a:xfrm>
        </p:spPr>
        <p:txBody>
          <a:bodyPr/>
          <a:lstStyle/>
          <a:p>
            <a:r>
              <a:rPr kumimoji="1" lang="ja-JP" altLang="en-US" dirty="0" smtClean="0"/>
              <a:t>特徴空間とは</a:t>
            </a:r>
            <a:endParaRPr kumimoji="1" lang="ja-JP" altLang="en-US" dirty="0"/>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5"/>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6"/>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37797" cy="4743918"/>
            <a:chOff x="4368952" y="2159815"/>
            <a:chExt cx="3037797" cy="4743918"/>
          </a:xfrm>
        </p:grpSpPr>
        <p:pic>
          <p:nvPicPr>
            <p:cNvPr id="16" name="Picture 4" descr="C:\Users\takashi\Desktop\講義用Soft\comp2.bmp"/>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5400000">
              <a:off x="4803034" y="3042965"/>
              <a:ext cx="1327737" cy="148526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p:cNvGrpSpPr/>
            <p:nvPr/>
          </p:nvGrpSpPr>
          <p:grpSpPr>
            <a:xfrm>
              <a:off x="4368952" y="4631166"/>
              <a:ext cx="3037797" cy="2272567"/>
              <a:chOff x="3263519" y="3040856"/>
              <a:chExt cx="3037797" cy="2272567"/>
            </a:xfrm>
          </p:grpSpPr>
          <p:cxnSp>
            <p:nvCxnSpPr>
              <p:cNvPr id="18" name="直線矢印コネクタ 17"/>
              <p:cNvCxnSpPr/>
              <p:nvPr/>
            </p:nvCxnSpPr>
            <p:spPr>
              <a:xfrm flipV="1">
                <a:off x="3619500" y="4236244"/>
                <a:ext cx="2352675" cy="14763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6230"/>
              <a:stretch/>
            </p:blipFill>
            <p:spPr bwMode="auto">
              <a:xfrm>
                <a:off x="3498850" y="3087687"/>
                <a:ext cx="2802466" cy="210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p:nvPr/>
            </p:nvCxnSpPr>
            <p:spPr>
              <a:xfrm>
                <a:off x="3619500" y="4402931"/>
                <a:ext cx="400050" cy="77152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840823" y="3953669"/>
                <a:ext cx="330540"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199185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ランダムに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最も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近いクラスタ</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に割り当てる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がなくなる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入力点群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211522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アルゴリズムが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単純</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実装</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小さなクラスタ分割が行える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256007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Mean-Shift</a:t>
            </a:r>
            <a:r>
              <a:rPr lang="ja-JP" altLang="en-US" sz="3600" dirty="0" smtClean="0"/>
              <a:t> </a:t>
            </a:r>
            <a:r>
              <a:rPr lang="en-US" altLang="ja-JP" sz="3600" dirty="0" smtClean="0"/>
              <a:t>Clustering</a:t>
            </a:r>
            <a:r>
              <a:rPr lang="ja-JP" altLang="en-US" sz="3600" dirty="0" smtClean="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を行い、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点に収束した画素を同一クラスタにする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33</a:t>
            </a:fld>
            <a:endParaRPr lang="ja-JP" altLang="en-US"/>
          </a:p>
        </p:txBody>
      </p:sp>
    </p:spTree>
    <p:extLst>
      <p:ext uri="{BB962C8B-B14F-4D97-AF65-F5344CB8AC3E}">
        <p14:creationId xmlns:p14="http://schemas.microsoft.com/office/powerpoint/2010/main" val="58215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smtClean="0"/>
              <a:t>クラスタリングによる領域分割： </a:t>
            </a:r>
            <a:r>
              <a:rPr lang="ja-JP" altLang="en-US" sz="3600" dirty="0"/>
              <a:t>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選択</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発見法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一種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113419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b="1" dirty="0"/>
              <a:t>識別器</a:t>
            </a:r>
            <a:endParaRPr lang="en-US" altLang="ja-JP" b="1"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139058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smtClean="0"/>
              <a:t>識別器による領域分割</a:t>
            </a:r>
            <a:endParaRPr kumimoji="1" lang="ja-JP" altLang="en-US" sz="3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りんご</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みかん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法則</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を学習し</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t>未知</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163956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b="1" dirty="0"/>
              <a:t>動的輪郭モデル</a:t>
            </a:r>
            <a:endParaRPr lang="en-US" altLang="ja-JP" b="1"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23676380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smtClean="0"/>
              <a:t>動的輪郭法（</a:t>
            </a:r>
            <a:r>
              <a:rPr lang="en-US" altLang="ja-JP" sz="3200" dirty="0" smtClean="0"/>
              <a:t>Active Contours</a:t>
            </a:r>
            <a:r>
              <a:rPr lang="ja-JP" altLang="en-US" sz="3200" dirty="0" smtClean="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a:t>
            </a:r>
            <a:r>
              <a:rPr lang="ja-JP" altLang="en-US" dirty="0" smtClean="0"/>
              <a:t>する</a:t>
            </a:r>
            <a:r>
              <a:rPr lang="ja-JP" altLang="en-US" dirty="0"/>
              <a:t>手法</a:t>
            </a:r>
            <a:endParaRPr lang="en-US" altLang="ja-JP" dirty="0"/>
          </a:p>
          <a:p>
            <a:r>
              <a:rPr lang="ja-JP" altLang="en-US" sz="2400" dirty="0"/>
              <a:t>境界形状を滑らかに</a:t>
            </a:r>
            <a:endParaRPr lang="en-US" altLang="ja-JP" sz="2400" dirty="0"/>
          </a:p>
          <a:p>
            <a:r>
              <a:rPr lang="ja-JP" altLang="en-US" sz="2400" dirty="0"/>
              <a:t>境界が画像の</a:t>
            </a:r>
            <a:r>
              <a:rPr lang="ja-JP" altLang="en-US" sz="2400" dirty="0" smtClean="0"/>
              <a:t>エッジを</a:t>
            </a:r>
            <a:r>
              <a:rPr lang="ja-JP" altLang="en-US" sz="2400" dirty="0"/>
              <a:t>通る</a:t>
            </a:r>
            <a:r>
              <a:rPr lang="ja-JP" altLang="en-US" sz="2400" dirty="0" smtClean="0"/>
              <a:t>よう</a:t>
            </a:r>
            <a:endParaRPr lang="en-US" altLang="ja-JP" sz="2400" dirty="0" smtClean="0"/>
          </a:p>
          <a:p>
            <a:pPr marL="0" indent="0">
              <a:buNone/>
            </a:pPr>
            <a:endParaRPr lang="en-US" altLang="ja-JP" sz="2400" dirty="0" smtClean="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grpSp>
        <p:nvGrpSpPr>
          <p:cNvPr id="7" name="グループ化 6"/>
          <p:cNvGrpSpPr/>
          <p:nvPr/>
        </p:nvGrpSpPr>
        <p:grpSpPr>
          <a:xfrm>
            <a:off x="8267638" y="419099"/>
            <a:ext cx="2675837" cy="6144913"/>
            <a:chOff x="7602666" y="631595"/>
            <a:chExt cx="2233612" cy="5129368"/>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096" y="631595"/>
              <a:ext cx="2060753" cy="24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2666" y="3368679"/>
              <a:ext cx="2233612" cy="2392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902525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smtClean="0"/>
              <a:t>Snakes</a:t>
            </a:r>
            <a:r>
              <a:rPr lang="ja-JP" altLang="en-US" sz="3600" dirty="0" smtClean="0"/>
              <a:t>法のコスト関数</a:t>
            </a:r>
            <a:r>
              <a:rPr lang="en-US" altLang="ja-JP" sz="3600" dirty="0" smtClean="0"/>
              <a:t> </a:t>
            </a:r>
            <a:endParaRPr kumimoji="1" lang="ja-JP" altLang="en-US" sz="3600" dirty="0"/>
          </a:p>
        </p:txBody>
      </p:sp>
      <p:pic>
        <p:nvPicPr>
          <p:cNvPr id="4" name="Picture 2" descr="C:\Users\takashi\Desktop\講義用Soft\comp2.bmp"/>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r="5423"/>
          <a:stretch/>
        </p:blipFill>
        <p:spPr bwMode="auto">
          <a:xfrm>
            <a:off x="9539626" y="396724"/>
            <a:ext cx="2169774" cy="25664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曲率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695463" y="710458"/>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538776" y="373386"/>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538776" y="373386"/>
                <a:ext cx="836404" cy="400110"/>
              </a:xfrm>
              <a:prstGeom prst="rect">
                <a:avLst/>
              </a:prstGeom>
              <a:blipFill rotWithShape="0">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9635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smtClean="0"/>
              <a:t>』</a:t>
            </a:r>
            <a:r>
              <a:rPr lang="ja-JP" altLang="en-US" sz="2400" dirty="0" smtClean="0"/>
              <a:t>とも呼ばれる</a:t>
            </a:r>
            <a:endParaRPr lang="en-US" altLang="ja-JP" sz="2400" dirty="0"/>
          </a:p>
          <a:p>
            <a:pPr>
              <a:spcBef>
                <a:spcPts val="1800"/>
              </a:spcBef>
            </a:pPr>
            <a:r>
              <a:rPr lang="en-US" altLang="ja-JP" sz="2400" dirty="0"/>
              <a:t>Vision/Graphics/Image Processing </a:t>
            </a:r>
            <a:r>
              <a:rPr lang="ja-JP" altLang="en-US" sz="2400" dirty="0"/>
              <a:t>分野において重要な研究分野</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24017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smtClean="0"/>
              <a:t>Snakes</a:t>
            </a:r>
            <a:r>
              <a:rPr lang="ja-JP" altLang="en-US" sz="3600" dirty="0"/>
              <a:t>法</a:t>
            </a:r>
            <a:r>
              <a:rPr lang="ja-JP" altLang="en-US" sz="3600" dirty="0" smtClean="0"/>
              <a:t>の</a:t>
            </a:r>
            <a:r>
              <a:rPr lang="ja-JP" altLang="en-US" sz="3600" dirty="0"/>
              <a:t>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式</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10176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smtClean="0"/>
              <a:t>色々な最適化法が考えられる</a:t>
            </a:r>
            <a:r>
              <a:rPr lang="ja-JP" altLang="en-US" dirty="0"/>
              <a:t>が</a:t>
            </a:r>
            <a:r>
              <a:rPr lang="ja-JP" altLang="en-US" dirty="0" smtClean="0"/>
              <a:t>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smtClean="0"/>
              <a:t>Snakes</a:t>
            </a:r>
            <a:r>
              <a:rPr lang="ja-JP" altLang="en-US" sz="3600" dirty="0" smtClean="0"/>
              <a:t>法の最適化</a:t>
            </a:r>
            <a:r>
              <a:rPr lang="en-US" altLang="ja-JP" sz="3600" dirty="0" smtClean="0"/>
              <a:t> </a:t>
            </a:r>
            <a:endParaRPr kumimoji="1" lang="ja-JP" altLang="en-US" sz="3600" dirty="0"/>
          </a:p>
        </p:txBody>
      </p:sp>
      <p:grpSp>
        <p:nvGrpSpPr>
          <p:cNvPr id="5" name="グループ化 4"/>
          <p:cNvGrpSpPr/>
          <p:nvPr/>
        </p:nvGrpSpPr>
        <p:grpSpPr>
          <a:xfrm>
            <a:off x="908943" y="1703556"/>
            <a:ext cx="4767881" cy="1804438"/>
            <a:chOff x="3775095" y="1240004"/>
            <a:chExt cx="4767881" cy="1804438"/>
          </a:xfrm>
        </p:grpSpPr>
        <p:pic>
          <p:nvPicPr>
            <p:cNvPr id="6"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3775095"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5383868"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7017406"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614285" y="1790700"/>
              <a:ext cx="7119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994" h="845344">
                  <a:moveTo>
                    <a:pt x="150019" y="0"/>
                  </a:moveTo>
                  <a:lnTo>
                    <a:pt x="0" y="178594"/>
                  </a:lnTo>
                  <a:lnTo>
                    <a:pt x="16669" y="461963"/>
                  </a:lnTo>
                  <a:lnTo>
                    <a:pt x="73819" y="776288"/>
                  </a:lnTo>
                  <a:lnTo>
                    <a:pt x="323850" y="845344"/>
                  </a:lnTo>
                  <a:lnTo>
                    <a:pt x="345281" y="842963"/>
                  </a:lnTo>
                  <a:lnTo>
                    <a:pt x="638175" y="723900"/>
                  </a:lnTo>
                  <a:lnTo>
                    <a:pt x="711994" y="469106"/>
                  </a:lnTo>
                  <a:lnTo>
                    <a:pt x="626269" y="219075"/>
                  </a:lnTo>
                  <a:lnTo>
                    <a:pt x="390525" y="2382"/>
                  </a:lnTo>
                  <a:lnTo>
                    <a:pt x="1500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b="0" i="1" smtClean="0">
                                  <a:solidFill>
                                    <a:srgbClr val="FF0000"/>
                                  </a:solidFill>
                                  <a:latin typeface="Cambria Math" panose="02040503050406030204" pitchFamily="18" charset="0"/>
                                </a:rPr>
                                <m:t>+</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rotWithShape="0">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に訪問中，局所コストが最小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となる近傍</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頂点の移動量が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閾値以下になる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まで，又は，決められた回数，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1"/>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3"/>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4"/>
                <a:stretch>
                  <a:fillRect l="-1129" t="-2830" b="-15094"/>
                </a:stretch>
              </a:blipFill>
            </p:spPr>
            <p:txBody>
              <a:bodyPr/>
              <a:lstStyle/>
              <a:p>
                <a:r>
                  <a:rPr lang="ja-JP" altLang="en-US">
                    <a:noFill/>
                  </a:rPr>
                  <a:t> </a:t>
                </a:r>
              </a:p>
            </p:txBody>
          </p:sp>
        </mc:Fallback>
      </mc:AlternateContent>
      <p:sp>
        <p:nvSpPr>
          <p:cNvPr id="2" name="正方形/長方形 1"/>
          <p:cNvSpPr/>
          <p:nvPr/>
        </p:nvSpPr>
        <p:spPr>
          <a:xfrm>
            <a:off x="8032678" y="43787"/>
            <a:ext cx="4167260" cy="369332"/>
          </a:xfrm>
          <a:prstGeom prst="rect">
            <a:avLst/>
          </a:prstGeom>
        </p:spPr>
        <p:txBody>
          <a:bodyPr wrap="square">
            <a:spAutoFit/>
          </a:bodyPr>
          <a:lstStyle/>
          <a:p>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赤字の「＋」</a:t>
            </a:r>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を訂</a:t>
            </a:r>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正しました</a:t>
            </a:r>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5/25</a:t>
            </a:r>
            <a:endParaRPr lang="ja-JP" altLang="en-US" dirty="0">
              <a:solidFill>
                <a:srgbClr val="FF0000"/>
              </a:solidFill>
            </a:endParaRPr>
          </a:p>
        </p:txBody>
      </p:sp>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325003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smtClean="0"/>
              <a:t>Snakes</a:t>
            </a:r>
            <a:r>
              <a:rPr kumimoji="1" lang="ja-JP" altLang="en-US" sz="3600" dirty="0" smtClean="0"/>
              <a:t>法の特徴</a:t>
            </a:r>
            <a:endParaRPr kumimoji="1" lang="ja-JP" altLang="en-US" sz="3600" dirty="0"/>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a:t>
            </a:r>
            <a:r>
              <a:rPr lang="ja-JP" altLang="en-US" sz="2400" dirty="0" smtClean="0"/>
              <a:t>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2551400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smtClean="0"/>
              <a:t>Level set</a:t>
            </a:r>
            <a:r>
              <a:rPr kumimoji="1" lang="ja-JP" altLang="en-US" dirty="0" smtClean="0"/>
              <a:t>法</a:t>
            </a:r>
            <a:endParaRPr kumimoji="1" lang="ja-JP" altLang="en-US" dirty="0"/>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曲線を符号付きスカラー場（内挿関数）の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ゼロセットで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スカラー場を変化させることで曲線を間接的に変形する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44312" y="3412466"/>
            <a:ext cx="8560033" cy="3172141"/>
            <a:chOff x="-245013" y="3305174"/>
            <a:chExt cx="9229385" cy="3420187"/>
          </a:xfrm>
        </p:grpSpPr>
        <p:grpSp>
          <p:nvGrpSpPr>
            <p:cNvPr id="7" name="グループ化 6"/>
            <p:cNvGrpSpPr/>
            <p:nvPr/>
          </p:nvGrpSpPr>
          <p:grpSpPr>
            <a:xfrm>
              <a:off x="-245013" y="3305174"/>
              <a:ext cx="9134136" cy="1574729"/>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p:cNvGrpSpPr/>
            <p:nvPr/>
          </p:nvGrpSpPr>
          <p:grpSpPr>
            <a:xfrm>
              <a:off x="-33559" y="4914900"/>
              <a:ext cx="9017931" cy="1810461"/>
              <a:chOff x="-5392053" y="9295448"/>
              <a:chExt cx="19658665" cy="4756987"/>
            </a:xfrm>
          </p:grpSpPr>
          <p:pic>
            <p:nvPicPr>
              <p:cNvPr id="9"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2724454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smtClean="0"/>
              <a:t>Level</a:t>
            </a:r>
            <a:r>
              <a:rPr kumimoji="1" lang="ja-JP" altLang="en-US" dirty="0" smtClean="0"/>
              <a:t> </a:t>
            </a:r>
            <a:r>
              <a:rPr kumimoji="1" lang="en-US" altLang="ja-JP" dirty="0" smtClean="0"/>
              <a:t>set</a:t>
            </a:r>
            <a:r>
              <a:rPr kumimoji="1" lang="ja-JP" altLang="en-US" dirty="0" smtClean="0"/>
              <a:t>法</a:t>
            </a:r>
            <a:endParaRPr kumimoji="1" lang="ja-JP" altLang="en-US" dirty="0"/>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収束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するまで曲線を変形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11174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smtClean="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340652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sp>
        <p:nvSpPr>
          <p:cNvPr id="4" name="正方形/長方形 3"/>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7429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smtClean="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smtClean="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smtClean="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8" name="グループ化 7"/>
          <p:cNvGrpSpPr/>
          <p:nvPr/>
        </p:nvGrpSpPr>
        <p:grpSpPr>
          <a:xfrm>
            <a:off x="1405712" y="3496228"/>
            <a:ext cx="8613500" cy="3191955"/>
            <a:chOff x="-245013" y="3305174"/>
            <a:chExt cx="9229385" cy="3420187"/>
          </a:xfrm>
        </p:grpSpPr>
        <p:grpSp>
          <p:nvGrpSpPr>
            <p:cNvPr id="9" name="グループ化 8"/>
            <p:cNvGrpSpPr/>
            <p:nvPr/>
          </p:nvGrpSpPr>
          <p:grpSpPr>
            <a:xfrm>
              <a:off x="-245013" y="3305174"/>
              <a:ext cx="9134136" cy="1574729"/>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p:cNvGrpSpPr/>
            <p:nvPr/>
          </p:nvGrpSpPr>
          <p:grpSpPr>
            <a:xfrm>
              <a:off x="-33559" y="4914900"/>
              <a:ext cx="9017931" cy="1810461"/>
              <a:chOff x="-5392053" y="9295448"/>
              <a:chExt cx="19658665" cy="4756987"/>
            </a:xfrm>
          </p:grpSpPr>
          <p:pic>
            <p:nvPicPr>
              <p:cNvPr id="11"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20" name="正方形/長方形 1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65500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曲率の定義</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10666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smtClean="0"/>
              <a:t>Level</a:t>
            </a:r>
            <a:r>
              <a:rPr kumimoji="1" lang="ja-JP" altLang="en-US" dirty="0" smtClean="0"/>
              <a:t> </a:t>
            </a:r>
            <a:r>
              <a:rPr kumimoji="1" lang="en-US" altLang="ja-JP" dirty="0" smtClean="0"/>
              <a:t>set</a:t>
            </a:r>
            <a:r>
              <a:rPr kumimoji="1" lang="ja-JP" altLang="en-US" dirty="0" smtClean="0"/>
              <a:t>法の特徴</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smtClean="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smtClean="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smtClean="0"/>
              </a:p>
              <a:p>
                <a:pPr marL="0" indent="0">
                  <a:lnSpc>
                    <a:spcPct val="100000"/>
                  </a:lnSpc>
                  <a:buNone/>
                </a:pPr>
                <a:r>
                  <a:rPr lang="ja-JP" altLang="en-US" sz="2400" b="1" dirty="0" smtClean="0"/>
                  <a:t>欠点</a:t>
                </a:r>
                <a:endParaRPr lang="en-US" altLang="ja-JP" sz="2400" b="1" dirty="0" smtClean="0"/>
              </a:p>
              <a:p>
                <a:pPr>
                  <a:lnSpc>
                    <a:spcPct val="100000"/>
                  </a:lnSpc>
                </a:pPr>
                <a:r>
                  <a:rPr lang="ja-JP" altLang="en-US" sz="2400" dirty="0" smtClean="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2943" y="3914839"/>
            <a:ext cx="2055447"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157" y="3914839"/>
            <a:ext cx="2083286"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4139779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37492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まとめ</a:t>
            </a:r>
            <a:r>
              <a:rPr lang="en-US" altLang="ja-JP" sz="3600" dirty="0" smtClean="0"/>
              <a:t>: </a:t>
            </a:r>
            <a:r>
              <a:rPr lang="ja-JP" altLang="en-US" sz="3600" dirty="0" smtClean="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smtClean="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8194174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strike="sngStrike" dirty="0"/>
              <a:t>動的輪郭モデル</a:t>
            </a:r>
            <a:endParaRPr lang="en-US" altLang="ja-JP" strike="sngStrike" dirty="0"/>
          </a:p>
          <a:p>
            <a:pPr>
              <a:spcBef>
                <a:spcPts val="600"/>
              </a:spcBef>
            </a:pPr>
            <a:r>
              <a:rPr lang="ja-JP" altLang="en-US" b="1" dirty="0"/>
              <a:t>グラフカット法</a:t>
            </a:r>
            <a:endParaRPr lang="en-US" altLang="ja-JP" b="1" dirty="0"/>
          </a:p>
          <a:p>
            <a:pPr>
              <a:spcBef>
                <a:spcPts val="600"/>
              </a:spcBef>
            </a:pPr>
            <a:r>
              <a:rPr lang="ja-JP" altLang="en-US" dirty="0"/>
              <a:t>陰関数曲面再構</a:t>
            </a:r>
            <a:r>
              <a:rPr lang="ja-JP" altLang="en-US" dirty="0" smtClean="0"/>
              <a:t>成法</a:t>
            </a:r>
            <a:endParaRPr lang="en-US" altLang="ja-JP"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2304701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smtClean="0"/>
              <a:t>グラフカット領域</a:t>
            </a:r>
            <a:r>
              <a:rPr lang="ja-JP" altLang="en-US" sz="3600" dirty="0"/>
              <a:t>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a:t>
            </a:r>
            <a:r>
              <a:rPr lang="ja-JP" altLang="en-US" sz="2400" dirty="0" smtClean="0"/>
              <a:t>背景に属する画素を適当に入力すると，これを</a:t>
            </a:r>
            <a:r>
              <a:rPr lang="ja-JP" altLang="en-US" sz="2400" dirty="0"/>
              <a:t>制約</a:t>
            </a:r>
            <a:r>
              <a:rPr lang="ja-JP" altLang="en-US" sz="2400" dirty="0" smtClean="0"/>
              <a:t>に画像</a:t>
            </a:r>
            <a:r>
              <a:rPr lang="ja-JP" altLang="en-US" sz="2400" dirty="0"/>
              <a:t>を</a:t>
            </a:r>
            <a:r>
              <a:rPr lang="ja-JP" altLang="en-US" sz="2400" dirty="0" smtClean="0"/>
              <a:t>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a:t>
            </a:r>
            <a:r>
              <a:rPr lang="ja-JP" altLang="en-US" sz="2400" dirty="0" smtClean="0"/>
              <a:t>する</a:t>
            </a:r>
            <a:endParaRPr lang="en-US" altLang="ja-JP" sz="2400" dirty="0" smtClean="0"/>
          </a:p>
          <a:p>
            <a:pPr marL="0" indent="0">
              <a:buNone/>
            </a:pPr>
            <a:r>
              <a:rPr lang="ja-JP" altLang="en-US" sz="2400" dirty="0" smtClean="0"/>
              <a:t>臓器などの塊状領域に対してはかなり強力な領域分割法</a:t>
            </a:r>
            <a:endParaRPr lang="ja-JP" altLang="en-US" sz="2400" dirty="0"/>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各辺には容量を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超えない範囲で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について，流入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フローと流出</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フロー</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ネットワーク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に流せる最大の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容量</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a:t>
            </a:r>
            <a:r>
              <a:rPr lang="ja-JP" altLang="en-US" sz="2400" dirty="0" smtClean="0"/>
              <a:t>する</a:t>
            </a:r>
            <a:endParaRPr lang="en-US" altLang="ja-JP" sz="2400" dirty="0" smtClean="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a:t>
            </a:r>
            <a:r>
              <a:rPr lang="ja-JP" altLang="en-US" sz="2400" dirty="0" smtClean="0"/>
              <a:t>集合</a:t>
            </a:r>
            <a:endParaRPr lang="en-US" altLang="ja-JP" sz="2400" dirty="0" smtClean="0"/>
          </a:p>
          <a:p>
            <a:pPr marL="0" indent="0">
              <a:spcBef>
                <a:spcPts val="0"/>
              </a:spcBef>
              <a:buNone/>
            </a:pPr>
            <a:endParaRPr lang="en-US" altLang="ja-JP" sz="2400" dirty="0" smtClean="0"/>
          </a:p>
          <a:p>
            <a:pPr marL="0" lvl="0" indent="0">
              <a:lnSpc>
                <a:spcPct val="100000"/>
              </a:lnSpc>
              <a:spcBef>
                <a:spcPts val="0"/>
              </a:spcBef>
              <a:buNone/>
            </a:pPr>
            <a:r>
              <a:rPr lang="ja-JP" altLang="en-US" sz="2400" b="1" dirty="0">
                <a:solidFill>
                  <a:prstClr val="black"/>
                </a:solidFill>
              </a:rPr>
              <a:t>カットの容量</a:t>
            </a:r>
            <a:r>
              <a:rPr lang="en-US" altLang="ja-JP" sz="2400" b="1" dirty="0" smtClean="0">
                <a:solidFill>
                  <a:prstClr val="black"/>
                </a:solidFill>
              </a:rPr>
              <a:t>:</a:t>
            </a:r>
            <a:endParaRPr lang="en-US" altLang="ja-JP" sz="2400" b="1" dirty="0">
              <a:solidFill>
                <a:prstClr val="black"/>
              </a:solidFill>
            </a:endParaRP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r>
              <a:rPr lang="ja-JP" altLang="en-US" sz="2400" dirty="0" smtClean="0">
                <a:solidFill>
                  <a:prstClr val="black"/>
                </a:solidFill>
              </a:rPr>
              <a:t>）</a:t>
            </a:r>
            <a:endParaRPr lang="en-US" altLang="ja-JP" sz="2400" dirty="0" smtClean="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a:t>
            </a:r>
            <a:r>
              <a:rPr lang="ja-JP" altLang="en-US" sz="2400" dirty="0" smtClean="0">
                <a:solidFill>
                  <a:prstClr val="black"/>
                </a:solidFill>
              </a:rPr>
              <a:t>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a:t>
            </a:r>
            <a:r>
              <a:rPr lang="ja-JP" altLang="en-US" b="1" dirty="0" smtClean="0"/>
              <a:t>定理</a:t>
            </a:r>
            <a:endParaRPr lang="en-US" altLang="ja-JP" dirty="0"/>
          </a:p>
          <a:p>
            <a:pPr marL="0" indent="0">
              <a:buNone/>
            </a:pPr>
            <a:r>
              <a:rPr lang="ja-JP" altLang="ja-JP" sz="2400" dirty="0"/>
              <a:t>任意の</a:t>
            </a:r>
            <a:r>
              <a:rPr lang="ja-JP" altLang="ja-JP" sz="2400" dirty="0" smtClean="0"/>
              <a:t>フローネットワーク</a:t>
            </a:r>
            <a:r>
              <a:rPr lang="ja-JP" altLang="en-US" sz="2400" dirty="0" smtClean="0"/>
              <a:t>において、</a:t>
            </a:r>
            <a:r>
              <a:rPr lang="ja-JP" altLang="ja-JP" sz="2400" dirty="0"/>
              <a:t>その</a:t>
            </a:r>
            <a:r>
              <a:rPr lang="ja-JP" altLang="ja-JP" sz="2400" b="1" dirty="0"/>
              <a:t>最大フローと最小カットは</a:t>
            </a:r>
            <a:r>
              <a:rPr lang="ja-JP" altLang="ja-JP" sz="2400" b="1" dirty="0" smtClean="0"/>
              <a:t>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、比較的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高速</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に“解ける”ことを知っておいてください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smtClean="0"/>
              <a:t>G</a:t>
            </a:r>
            <a:r>
              <a:rPr lang="en-US" altLang="ja-JP" sz="2000" b="1" i="1" baseline="30000" dirty="0" smtClean="0"/>
              <a:t>f</a:t>
            </a:r>
            <a:r>
              <a:rPr lang="ja-JP" altLang="en-US" sz="2000" i="1" dirty="0" smtClean="0"/>
              <a:t>とは，フローネットワーク</a:t>
            </a:r>
            <a:r>
              <a:rPr lang="en-US" altLang="ja-JP" sz="2000" i="1" dirty="0" smtClean="0"/>
              <a:t>G </a:t>
            </a:r>
            <a:r>
              <a:rPr lang="ja-JP" altLang="en-US" sz="2000" dirty="0"/>
              <a:t>にフローが流れているとき</a:t>
            </a:r>
            <a:r>
              <a:rPr lang="ja-JP" altLang="en-US" sz="2000" dirty="0" smtClean="0"/>
              <a:t>、フロー</a:t>
            </a:r>
            <a:r>
              <a:rPr lang="ja-JP" altLang="en-US" sz="2000" dirty="0"/>
              <a:t>の可変</a:t>
            </a:r>
            <a:r>
              <a:rPr lang="ja-JP" altLang="en-US" sz="2000" dirty="0" smtClean="0"/>
              <a:t>範囲を</a:t>
            </a:r>
            <a:r>
              <a:rPr lang="ja-JP" altLang="en-US" sz="2000" dirty="0"/>
              <a:t>表す</a:t>
            </a:r>
            <a:r>
              <a:rPr lang="ja-JP" altLang="en-US" sz="2000" dirty="0" smtClean="0"/>
              <a:t>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a:t>
            </a:r>
            <a:r>
              <a:rPr lang="ja-JP" altLang="en-US" sz="2000" b="1" dirty="0" smtClean="0">
                <a:solidFill>
                  <a:srgbClr val="FF0000"/>
                </a:solidFill>
              </a:rPr>
              <a:t>経路</a:t>
            </a:r>
            <a:r>
              <a:rPr lang="ja-JP" altLang="en-US" sz="2000" dirty="0" smtClean="0"/>
              <a:t>とは，残余</a:t>
            </a:r>
            <a:r>
              <a:rPr lang="ja-JP" altLang="en-US" sz="2000" dirty="0"/>
              <a:t>ネットワーク内の</a:t>
            </a:r>
            <a:r>
              <a:rPr lang="en-US" altLang="ja-JP" sz="2000" dirty="0"/>
              <a:t>s</a:t>
            </a:r>
            <a:r>
              <a:rPr lang="ja-JP" altLang="en-US" sz="2000" dirty="0"/>
              <a:t>→</a:t>
            </a:r>
            <a:r>
              <a:rPr lang="en-US" altLang="ja-JP" sz="2000" dirty="0"/>
              <a:t>t</a:t>
            </a:r>
            <a:r>
              <a:rPr lang="ja-JP" altLang="en-US" sz="2000" dirty="0" smtClean="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a:t>
            </a:r>
            <a:r>
              <a:rPr lang="ja-JP" altLang="en-US" sz="2000" b="1" u="sng" dirty="0" smtClean="0">
                <a:sym typeface="Wingdings" pitchFamily="2" charset="2"/>
              </a:rPr>
              <a:t>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a:t>
            </a:r>
            <a:r>
              <a:rPr lang="ja-JP" altLang="en-US" sz="2000" dirty="0" smtClean="0">
                <a:sym typeface="Wingdings" pitchFamily="2" charset="2"/>
              </a:rPr>
              <a:t>まで下</a:t>
            </a:r>
            <a:r>
              <a:rPr lang="ja-JP" altLang="en-US" sz="2000" dirty="0">
                <a:sym typeface="Wingdings" pitchFamily="2" charset="2"/>
              </a:rPr>
              <a:t>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a:t>
            </a:r>
            <a:r>
              <a:rPr lang="ja-JP" altLang="en-US" sz="2000" dirty="0" smtClean="0">
                <a:sym typeface="Wingdings" pitchFamily="2" charset="2"/>
              </a:rPr>
              <a:t>追加</a:t>
            </a:r>
            <a:endParaRPr lang="en-US" altLang="ja-JP" sz="2000" dirty="0" smtClean="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a:t>
            </a:r>
            <a:r>
              <a:rPr lang="ja-JP" altLang="en-US" sz="2400" dirty="0" smtClean="0">
                <a:sym typeface="Wingdings" pitchFamily="2" charset="2"/>
              </a:rPr>
              <a:t>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3349272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に似る</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smtClean="0"/>
              <a:t>Low-level segmentation</a:t>
            </a:r>
          </a:p>
          <a:p>
            <a:pPr marL="0" indent="0">
              <a:spcBef>
                <a:spcPts val="600"/>
              </a:spcBef>
              <a:buFont typeface="Arial" panose="020B0604020202020204" pitchFamily="34" charset="0"/>
              <a:buNone/>
            </a:pPr>
            <a:r>
              <a:rPr lang="ja-JP" altLang="en-US" sz="2400" smtClean="0">
                <a:solidFill>
                  <a:prstClr val="black"/>
                </a:solidFill>
              </a:rPr>
              <a:t>意味のある固まりを抽出</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画像を圧縮</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処理の高速化 </a:t>
            </a:r>
            <a:endParaRPr lang="en-US" altLang="ja-JP" sz="2400" smtClean="0">
              <a:solidFill>
                <a:prstClr val="black"/>
              </a:solidFill>
            </a:endParaRPr>
          </a:p>
          <a:p>
            <a:pPr marL="0" indent="0">
              <a:spcBef>
                <a:spcPts val="0"/>
              </a:spcBef>
              <a:buFont typeface="Arial" panose="020B0604020202020204" pitchFamily="34" charset="0"/>
              <a:buNone/>
            </a:pPr>
            <a:r>
              <a:rPr lang="en-US" altLang="ja-JP" sz="2400" smtClean="0">
                <a:solidFill>
                  <a:prstClr val="black"/>
                </a:solidFill>
              </a:rPr>
              <a:t>(</a:t>
            </a:r>
            <a:r>
              <a:rPr lang="ja-JP" altLang="en-US" sz="2400" smtClean="0">
                <a:solidFill>
                  <a:prstClr val="black"/>
                </a:solidFill>
              </a:rPr>
              <a:t>画素は直接処理するのに小さすぎる</a:t>
            </a:r>
            <a:r>
              <a:rPr lang="en-US" altLang="ja-JP" sz="2400" smtClean="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Tree>
    <p:extLst>
      <p:ext uri="{BB962C8B-B14F-4D97-AF65-F5344CB8AC3E}">
        <p14:creationId xmlns:p14="http://schemas.microsoft.com/office/powerpoint/2010/main" val="9049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持つときは</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なるべく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smtClean="0"/>
              <a:t>局所</a:t>
            </a:r>
            <a:r>
              <a:rPr lang="ja-JP" altLang="en-US" sz="2000" dirty="0"/>
              <a:t>最小解が多い</a:t>
            </a:r>
            <a:endParaRPr lang="en-US" altLang="ja-JP" sz="2000" dirty="0"/>
          </a:p>
          <a:p>
            <a:r>
              <a:rPr lang="ja-JP" altLang="en-US" sz="2000" dirty="0" smtClean="0">
                <a:sym typeface="Wingdings" pitchFamily="2" charset="2"/>
              </a:rPr>
              <a:t>全通り</a:t>
            </a:r>
            <a:r>
              <a:rPr lang="ja-JP" altLang="en-US" sz="2000" dirty="0">
                <a:sym typeface="Wingdings" pitchFamily="2" charset="2"/>
              </a:rPr>
              <a:t>検索</a:t>
            </a:r>
            <a:r>
              <a:rPr lang="ja-JP" altLang="en-US" sz="2000" dirty="0" smtClean="0">
                <a:sym typeface="Wingdings" pitchFamily="2" charset="2"/>
              </a:rPr>
              <a:t>する</a:t>
            </a:r>
            <a:r>
              <a:rPr lang="ja-JP" altLang="en-US" sz="2000" dirty="0">
                <a:sym typeface="Wingdings" pitchFamily="2" charset="2"/>
              </a:rPr>
              <a:t>↓</a:t>
            </a:r>
            <a:r>
              <a:rPr lang="ja-JP" altLang="en-US" sz="2000" dirty="0" smtClean="0">
                <a:sym typeface="Wingdings" pitchFamily="2" charset="2"/>
              </a:rPr>
              <a:t>？ さすがに組み合わせが多すぎ</a:t>
            </a:r>
            <a:r>
              <a:rPr lang="ja-JP" altLang="en-US" sz="2000" dirty="0" smtClean="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smtClean="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a:t>
                </a:r>
                <a:r>
                  <a:rPr lang="ja-JP" altLang="en-US" sz="1800" dirty="0" smtClean="0">
                    <a:solidFill>
                      <a:prstClr val="black"/>
                    </a:solidFill>
                    <a:sym typeface="Wingdings" pitchFamily="2" charset="2"/>
                  </a:rPr>
                  <a:t>限る</a:t>
                </a:r>
                <a:endParaRPr lang="en-US" altLang="ja-JP" sz="1800" dirty="0" smtClean="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smtClean="0">
                    <a:solidFill>
                      <a:prstClr val="black"/>
                    </a:solidFill>
                    <a:sym typeface="Wingdings" pitchFamily="2" charset="2"/>
                  </a:rPr>
                  <a:t>※</a:t>
                </a:r>
                <a:r>
                  <a:rPr lang="ja-JP" altLang="en-US" sz="1800" dirty="0" smtClean="0">
                    <a:solidFill>
                      <a:prstClr val="black"/>
                    </a:solidFill>
                    <a:sym typeface="Wingdings" pitchFamily="2" charset="2"/>
                  </a:rPr>
                  <a:t>グラフカット発見以前はやきなまし法（ランダムウォーク）で解いていた</a:t>
                </a:r>
                <a:endParaRPr lang="en-US" altLang="ja-JP" sz="1800" dirty="0" smtClean="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3488133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smtClean="0">
                <a:sym typeface="Wingdings" pitchFamily="2" charset="2"/>
              </a:rPr>
              <a:t>画像からフローネットワークを構築</a:t>
            </a:r>
            <a:endParaRPr lang="en-US" altLang="ja-JP" sz="2000" b="1" dirty="0" smtClean="0">
              <a:sym typeface="Wingdings" pitchFamily="2" charset="2"/>
            </a:endParaRPr>
          </a:p>
          <a:p>
            <a:pPr>
              <a:lnSpc>
                <a:spcPct val="100000"/>
              </a:lnSpc>
            </a:pPr>
            <a:r>
              <a:rPr lang="ja-JP" altLang="en-US" sz="2000" dirty="0" smtClean="0">
                <a:sym typeface="Wingdings" pitchFamily="2" charset="2"/>
              </a:rPr>
              <a:t>頂点</a:t>
            </a:r>
            <a:r>
              <a:rPr lang="en-US" altLang="ja-JP" sz="2000" i="1" dirty="0" smtClean="0">
                <a:sym typeface="Wingdings" pitchFamily="2" charset="2"/>
              </a:rPr>
              <a:t>V</a:t>
            </a:r>
            <a:r>
              <a:rPr lang="ja-JP" altLang="en-US" sz="2000" dirty="0" smtClean="0">
                <a:sym typeface="Wingdings" pitchFamily="2" charset="2"/>
              </a:rPr>
              <a:t> </a:t>
            </a:r>
            <a:r>
              <a:rPr lang="en-US" altLang="ja-JP" sz="2000" dirty="0" smtClean="0">
                <a:sym typeface="Wingdings" pitchFamily="2" charset="2"/>
              </a:rPr>
              <a:t>: </a:t>
            </a:r>
            <a:r>
              <a:rPr lang="ja-JP" altLang="en-US" sz="2000" dirty="0" smtClean="0">
                <a:sym typeface="Wingdings" pitchFamily="2" charset="2"/>
              </a:rPr>
              <a:t>全画素</a:t>
            </a:r>
            <a:r>
              <a:rPr lang="en-US" altLang="ja-JP" sz="2000" dirty="0" smtClean="0">
                <a:sym typeface="Wingdings" pitchFamily="2" charset="2"/>
              </a:rPr>
              <a:t>, </a:t>
            </a:r>
            <a:r>
              <a:rPr lang="ja-JP" altLang="en-US" sz="2000" dirty="0" smtClean="0">
                <a:sym typeface="Wingdings" pitchFamily="2" charset="2"/>
              </a:rPr>
              <a:t> 始点 </a:t>
            </a:r>
            <a:r>
              <a:rPr lang="en-US" altLang="ja-JP" sz="2000" i="1" dirty="0" smtClean="0">
                <a:sym typeface="Wingdings" pitchFamily="2" charset="2"/>
              </a:rPr>
              <a:t>s</a:t>
            </a:r>
            <a:r>
              <a:rPr lang="en-US" altLang="ja-JP" sz="2000" dirty="0" smtClean="0">
                <a:sym typeface="Wingdings" pitchFamily="2" charset="2"/>
              </a:rPr>
              <a:t>, </a:t>
            </a:r>
            <a:r>
              <a:rPr lang="ja-JP" altLang="en-US" sz="2000" dirty="0" smtClean="0">
                <a:sym typeface="Wingdings" pitchFamily="2" charset="2"/>
              </a:rPr>
              <a:t>終点 </a:t>
            </a:r>
            <a:r>
              <a:rPr lang="en-US" altLang="ja-JP" sz="2000" i="1" dirty="0" smtClean="0">
                <a:sym typeface="Wingdings" pitchFamily="2" charset="2"/>
              </a:rPr>
              <a:t>t</a:t>
            </a:r>
          </a:p>
          <a:p>
            <a:pPr>
              <a:lnSpc>
                <a:spcPct val="100000"/>
              </a:lnSpc>
            </a:pPr>
            <a:r>
              <a:rPr lang="ja-JP" altLang="en-US" sz="2000" dirty="0" smtClean="0">
                <a:sym typeface="Wingdings" pitchFamily="2" charset="2"/>
              </a:rPr>
              <a:t>辺 </a:t>
            </a:r>
            <a:r>
              <a:rPr lang="en-US" altLang="ja-JP" sz="2000" i="1" dirty="0" smtClean="0">
                <a:sym typeface="Wingdings" pitchFamily="2" charset="2"/>
              </a:rPr>
              <a:t>E   </a:t>
            </a:r>
            <a:r>
              <a:rPr lang="en-US" altLang="ja-JP" sz="2000" dirty="0" smtClean="0">
                <a:sym typeface="Wingdings" pitchFamily="2" charset="2"/>
              </a:rPr>
              <a:t>: </a:t>
            </a:r>
            <a:r>
              <a:rPr lang="ja-JP" altLang="en-US" sz="2000" dirty="0" smtClean="0">
                <a:sym typeface="Wingdings" pitchFamily="2" charset="2"/>
              </a:rPr>
              <a:t>右図</a:t>
            </a:r>
            <a:r>
              <a:rPr lang="en-US" altLang="ja-JP" sz="2000" dirty="0" smtClean="0">
                <a:sym typeface="Wingdings" pitchFamily="2" charset="2"/>
              </a:rPr>
              <a:t> </a:t>
            </a:r>
          </a:p>
          <a:p>
            <a:pPr lvl="5">
              <a:lnSpc>
                <a:spcPct val="100000"/>
              </a:lnSpc>
            </a:pPr>
            <a:endParaRPr lang="ja-JP" altLang="en-US" sz="1000" dirty="0" smtClean="0">
              <a:sym typeface="Wingdings" pitchFamily="2" charset="2"/>
            </a:endParaRPr>
          </a:p>
          <a:p>
            <a:pPr marL="0" indent="0">
              <a:lnSpc>
                <a:spcPct val="100000"/>
              </a:lnSpc>
              <a:buFont typeface="Arial" panose="020B0604020202020204" pitchFamily="34" charset="0"/>
              <a:buNone/>
            </a:pPr>
            <a:r>
              <a:rPr lang="ja-JP" altLang="en-US" sz="2000" b="1" dirty="0" smtClean="0">
                <a:sym typeface="Wingdings" pitchFamily="2" charset="2"/>
              </a:rPr>
              <a:t>フローネットワークをカットし</a:t>
            </a:r>
            <a:endParaRPr lang="en-US" altLang="ja-JP" sz="2000" b="1" dirty="0" smtClean="0">
              <a:sym typeface="Wingdings" pitchFamily="2" charset="2"/>
            </a:endParaRPr>
          </a:p>
          <a:p>
            <a:pPr>
              <a:lnSpc>
                <a:spcPct val="100000"/>
              </a:lnSpc>
            </a:pPr>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pPr>
              <a:lnSpc>
                <a:spcPct val="100000"/>
              </a:lnSpc>
            </a:pPr>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lvl="5">
              <a:lnSpc>
                <a:spcPct val="100000"/>
              </a:lnSpc>
            </a:pPr>
            <a:endParaRPr lang="en-US" altLang="ja-JP" sz="1000" dirty="0" smtClean="0">
              <a:sym typeface="Wingdings" pitchFamily="2" charset="2"/>
            </a:endParaRPr>
          </a:p>
          <a:p>
            <a:pPr marL="0" indent="0">
              <a:lnSpc>
                <a:spcPct val="100000"/>
              </a:lnSpc>
              <a:buFont typeface="Arial" panose="020B0604020202020204" pitchFamily="34" charset="0"/>
              <a:buNone/>
            </a:pPr>
            <a:r>
              <a:rPr lang="en-US" altLang="ja-JP" sz="2000" dirty="0" smtClean="0">
                <a:sym typeface="Wingdings" panose="05000000000000000000" pitchFamily="2" charset="2"/>
              </a:rPr>
              <a:t> </a:t>
            </a:r>
            <a:r>
              <a:rPr lang="ja-JP" altLang="en-US" sz="2000" dirty="0" smtClean="0">
                <a:sym typeface="Wingdings" pitchFamily="2" charset="2"/>
              </a:rPr>
              <a:t>カット容量 がコストに対応する</a:t>
            </a:r>
            <a:endParaRPr lang="en-US" altLang="ja-JP" sz="2000" dirty="0" smtClean="0">
              <a:sym typeface="Wingdings" pitchFamily="2" charset="2"/>
            </a:endParaRPr>
          </a:p>
          <a:p>
            <a:pPr marL="0" indent="0">
              <a:lnSpc>
                <a:spcPct val="100000"/>
              </a:lnSpc>
              <a:buNone/>
            </a:pPr>
            <a:r>
              <a:rPr lang="en-US" altLang="ja-JP" sz="2000" dirty="0" smtClean="0">
                <a:sym typeface="Wingdings" pitchFamily="2" charset="2"/>
              </a:rPr>
              <a:t></a:t>
            </a:r>
            <a:r>
              <a:rPr lang="ja-JP" altLang="en-US" sz="2000" dirty="0">
                <a:sym typeface="Wingdings" pitchFamily="2" charset="2"/>
              </a:rPr>
              <a:t>最</a:t>
            </a:r>
            <a:r>
              <a:rPr lang="ja-JP" altLang="en-US" sz="2000" dirty="0" smtClean="0">
                <a:sym typeface="Wingdings" pitchFamily="2" charset="2"/>
              </a:rPr>
              <a:t>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957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smtClean="0"/>
              <a:t>グラフカットを用いた最適化</a:t>
            </a:r>
            <a:endParaRPr kumimoji="1" lang="ja-JP" altLang="en-US" sz="3600" dirty="0"/>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smtClean="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endPar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smtClean="0">
                <a:sym typeface="Wingdings" pitchFamily="2" charset="2"/>
              </a:rPr>
              <a:t>1) </a:t>
            </a:r>
            <a:r>
              <a:rPr lang="ja-JP" altLang="en-US" sz="2400" dirty="0" smtClean="0">
                <a:sym typeface="Wingdings" pitchFamily="2" charset="2"/>
              </a:rPr>
              <a:t>画像</a:t>
            </a:r>
            <a:r>
              <a:rPr lang="ja-JP" altLang="en-US" sz="2400" dirty="0">
                <a:sym typeface="Wingdings" pitchFamily="2" charset="2"/>
              </a:rPr>
              <a:t>からフローネットワークを構築</a:t>
            </a:r>
            <a:endParaRPr lang="en-US" altLang="ja-JP" sz="2400" dirty="0">
              <a:sym typeface="Wingdings" pitchFamily="2" charset="2"/>
            </a:endParaRPr>
          </a:p>
          <a:p>
            <a:r>
              <a:rPr lang="ja-JP" altLang="en-US" sz="2400" dirty="0" smtClean="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smtClean="0">
                <a:sym typeface="Wingdings" pitchFamily="2" charset="2"/>
              </a:rPr>
              <a:t>: </a:t>
            </a:r>
            <a:r>
              <a:rPr lang="ja-JP" altLang="en-US" sz="2400" dirty="0" smtClean="0">
                <a:sym typeface="Wingdings" pitchFamily="2" charset="2"/>
              </a:rPr>
              <a:t>図の通り</a:t>
            </a:r>
            <a:endParaRPr lang="en-US" altLang="ja-JP" sz="2400" dirty="0" smtClean="0">
              <a:sym typeface="Wingdings" pitchFamily="2" charset="2"/>
            </a:endParaRPr>
          </a:p>
          <a:p>
            <a:r>
              <a:rPr lang="ja-JP" altLang="en-US" sz="2400" dirty="0">
                <a:sym typeface="Wingdings" pitchFamily="2" charset="2"/>
              </a:rPr>
              <a:t>辺</a:t>
            </a:r>
            <a:r>
              <a:rPr lang="ja-JP" altLang="en-US" sz="2400" dirty="0" smtClean="0">
                <a:sym typeface="Wingdings" pitchFamily="2" charset="2"/>
              </a:rPr>
              <a:t>の容量 </a:t>
            </a:r>
            <a:r>
              <a:rPr lang="en-US" altLang="ja-JP" sz="2400" dirty="0" smtClean="0">
                <a:sym typeface="Wingdings" pitchFamily="2" charset="2"/>
              </a:rPr>
              <a:t>: </a:t>
            </a:r>
            <a:r>
              <a:rPr lang="ja-JP" altLang="en-US" sz="2400" dirty="0" smtClean="0">
                <a:sym typeface="Wingdings" pitchFamily="2" charset="2"/>
              </a:rPr>
              <a:t>コスト関数を利用</a:t>
            </a:r>
            <a:r>
              <a:rPr lang="en-US" altLang="ja-JP" sz="2400" dirty="0" smtClean="0">
                <a:sym typeface="Wingdings" pitchFamily="2" charset="2"/>
              </a:rPr>
              <a:t> </a:t>
            </a:r>
            <a:endParaRPr lang="en-US" altLang="ja-JP" sz="2400" dirty="0">
              <a:sym typeface="Wingdings" pitchFamily="2" charset="2"/>
            </a:endParaRP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sym typeface="Wingdings" pitchFamily="2" charset="2"/>
              </a:rPr>
              <a:t>2) </a:t>
            </a:r>
            <a:r>
              <a:rPr lang="ja-JP" altLang="en-US" sz="2400" dirty="0" smtClean="0">
                <a:sym typeface="Wingdings" pitchFamily="2" charset="2"/>
              </a:rPr>
              <a:t>ネットワークの最小カットを計算</a:t>
            </a:r>
            <a:endParaRPr lang="en-US" altLang="ja-JP" sz="2400" dirty="0" smtClean="0">
              <a:sym typeface="Wingdings" pitchFamily="2" charset="2"/>
            </a:endParaRPr>
          </a:p>
          <a:p>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marL="0" indent="0">
              <a:buNone/>
            </a:pPr>
            <a:endParaRPr lang="en-US" altLang="ja-JP" sz="2000" dirty="0" smtClean="0">
              <a:sym typeface="Wingdings" pitchFamily="2" charset="2"/>
            </a:endParaRPr>
          </a:p>
          <a:p>
            <a:pPr marL="0" indent="0">
              <a:buNone/>
            </a:pPr>
            <a:r>
              <a:rPr lang="ja-JP" altLang="en-US" sz="2000" dirty="0" smtClean="0">
                <a:sym typeface="Wingdings" pitchFamily="2" charset="2"/>
              </a:rPr>
              <a:t>カットされた辺の容量がコスト関数に対応</a:t>
            </a:r>
            <a:endParaRPr lang="en-US" altLang="ja-JP" sz="2000" dirty="0" smtClean="0">
              <a:sym typeface="Wingdings" pitchFamily="2" charset="2"/>
            </a:endParaRPr>
          </a:p>
          <a:p>
            <a:pPr marL="0" indent="0">
              <a:buNone/>
            </a:pPr>
            <a:r>
              <a:rPr lang="en-US" altLang="ja-JP" sz="2000" dirty="0" smtClean="0">
                <a:sym typeface="Wingdings" pitchFamily="2" charset="2"/>
              </a:rPr>
              <a:t> </a:t>
            </a:r>
            <a:r>
              <a:rPr lang="ja-JP" altLang="en-US" sz="2000" dirty="0" smtClean="0">
                <a:sym typeface="Wingdings" panose="05000000000000000000" pitchFamily="2" charset="2"/>
              </a:rPr>
              <a:t>最小カット容量がコスト関数に対応する</a:t>
            </a:r>
            <a:endParaRPr lang="en-US" altLang="ja-JP" sz="2000" dirty="0" smtClean="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1190392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smtClean="0"/>
              <a:t>グラフカット領域分割</a:t>
            </a:r>
            <a:endParaRPr kumimoji="1" lang="ja-JP" altLang="en-US" dirty="0"/>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a:t>
            </a:r>
            <a:r>
              <a:rPr lang="ja-JP" altLang="en-US" sz="2400" dirty="0" smtClean="0"/>
              <a:t>相性がよい</a:t>
            </a:r>
            <a:endParaRPr lang="en-US" altLang="ja-JP" sz="2400" dirty="0"/>
          </a:p>
        </p:txBody>
      </p:sp>
      <p:grpSp>
        <p:nvGrpSpPr>
          <p:cNvPr id="5" name="グループ化 4"/>
          <p:cNvGrpSpPr/>
          <p:nvPr/>
        </p:nvGrpSpPr>
        <p:grpSpPr>
          <a:xfrm>
            <a:off x="2084105" y="3204692"/>
            <a:ext cx="8207370" cy="3653308"/>
            <a:chOff x="177801" y="3853155"/>
            <a:chExt cx="8723642" cy="4151315"/>
          </a:xfrm>
        </p:grpSpPr>
        <p:grpSp>
          <p:nvGrpSpPr>
            <p:cNvPr id="6" name="グループ化 5"/>
            <p:cNvGrpSpPr/>
            <p:nvPr/>
          </p:nvGrpSpPr>
          <p:grpSpPr>
            <a:xfrm>
              <a:off x="177801" y="3853156"/>
              <a:ext cx="2205728" cy="4151313"/>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1243038" y="5490816"/>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750753" y="56901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1786597" y="526156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566763" y="517329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826007" y="5521748"/>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1071157" y="5603504"/>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1150726" y="491294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1342097" y="45598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1031800" y="5752663"/>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1205077" y="3856764"/>
              <a:ext cx="988226"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63953" y="4146389"/>
              <a:ext cx="981411"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5071" y="6003251"/>
              <a:ext cx="2192257"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1816" y="3853155"/>
              <a:ext cx="2195512" cy="1996113"/>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3462003"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192124"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3593572" y="513931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3411591" y="48376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3649716" y="46852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4088902" y="41217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4013648" y="47785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3574462" y="532636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3052968" y="5598125"/>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3336337" y="54341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3924203" y="533682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4495703" y="53341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Picture 6"/>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t="6730" b="6730"/>
            <a:stretch/>
          </p:blipFill>
          <p:spPr bwMode="auto">
            <a:xfrm>
              <a:off x="4876731" y="6003250"/>
              <a:ext cx="2062629" cy="200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C:\Users\takashi\Desktop\comp2.bmp"/>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t="6682" b="6680"/>
            <a:stretch/>
          </p:blipFill>
          <p:spPr bwMode="auto">
            <a:xfrm>
              <a:off x="4875615" y="3853155"/>
              <a:ext cx="2064861" cy="2001217"/>
            </a:xfrm>
            <a:prstGeom prst="rect">
              <a:avLst/>
            </a:prstGeom>
            <a:noFill/>
            <a:extLst>
              <a:ext uri="{909E8E84-426E-40DD-AFC4-6F175D3DCCD1}">
                <a14:hiddenFill xmlns:a14="http://schemas.microsoft.com/office/drawing/2010/main">
                  <a:solidFill>
                    <a:srgbClr val="FFFFFF"/>
                  </a:solidFill>
                </a14:hiddenFill>
              </a:ext>
            </a:extLst>
          </p:spPr>
        </p:pic>
        <p:sp>
          <p:nvSpPr>
            <p:cNvPr id="34" name="右矢印 33"/>
            <p:cNvSpPr/>
            <p:nvPr/>
          </p:nvSpPr>
          <p:spPr>
            <a:xfrm rot="5400000">
              <a:off x="5740476" y="5752661"/>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円/楕円 34"/>
            <p:cNvSpPr/>
            <p:nvPr/>
          </p:nvSpPr>
          <p:spPr>
            <a:xfrm>
              <a:off x="6438747" y="551903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円/楕円 35"/>
            <p:cNvSpPr/>
            <p:nvPr/>
          </p:nvSpPr>
          <p:spPr>
            <a:xfrm>
              <a:off x="6050773" y="494149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754658" y="4461148"/>
              <a:ext cx="407089" cy="4628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1406330" y="4171523"/>
              <a:ext cx="292860" cy="39939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39"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1417" y="6003252"/>
              <a:ext cx="1840026"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descr="C:\Users\takashi\Desktop\comp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417" y="3854721"/>
              <a:ext cx="1826938" cy="1994547"/>
            </a:xfrm>
            <a:prstGeom prst="rect">
              <a:avLst/>
            </a:prstGeom>
            <a:noFill/>
            <a:extLst>
              <a:ext uri="{909E8E84-426E-40DD-AFC4-6F175D3DCCD1}">
                <a14:hiddenFill xmlns:a14="http://schemas.microsoft.com/office/drawing/2010/main">
                  <a:solidFill>
                    <a:srgbClr val="FFFFFF"/>
                  </a:solidFill>
                </a14:hiddenFill>
              </a:ext>
            </a:extLst>
          </p:spPr>
        </p:pic>
        <p:sp>
          <p:nvSpPr>
            <p:cNvPr id="41" name="右矢印 40"/>
            <p:cNvSpPr/>
            <p:nvPr/>
          </p:nvSpPr>
          <p:spPr>
            <a:xfrm rot="5400000">
              <a:off x="7813860"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p:nvPr/>
          </p:nvSpPr>
          <p:spPr>
            <a:xfrm>
              <a:off x="7848221" y="445478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p:nvPr/>
          </p:nvSpPr>
          <p:spPr>
            <a:xfrm>
              <a:off x="7702034" y="452226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円/楕円 43"/>
            <p:cNvSpPr/>
            <p:nvPr/>
          </p:nvSpPr>
          <p:spPr>
            <a:xfrm>
              <a:off x="7766313" y="4825031"/>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円/楕円 44"/>
            <p:cNvSpPr/>
            <p:nvPr/>
          </p:nvSpPr>
          <p:spPr>
            <a:xfrm>
              <a:off x="7650473"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円/楕円 45"/>
            <p:cNvSpPr/>
            <p:nvPr/>
          </p:nvSpPr>
          <p:spPr>
            <a:xfrm>
              <a:off x="7210272" y="4417158"/>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円/楕円 46"/>
            <p:cNvSpPr/>
            <p:nvPr/>
          </p:nvSpPr>
          <p:spPr>
            <a:xfrm>
              <a:off x="7724517" y="390211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円/楕円 47"/>
            <p:cNvSpPr/>
            <p:nvPr/>
          </p:nvSpPr>
          <p:spPr>
            <a:xfrm>
              <a:off x="8066219" y="417911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円/楕円 48"/>
            <p:cNvSpPr/>
            <p:nvPr/>
          </p:nvSpPr>
          <p:spPr>
            <a:xfrm>
              <a:off x="8266652" y="4419234"/>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円/楕円 49"/>
            <p:cNvSpPr/>
            <p:nvPr/>
          </p:nvSpPr>
          <p:spPr>
            <a:xfrm>
              <a:off x="8257193" y="470323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円/楕円 50"/>
            <p:cNvSpPr/>
            <p:nvPr/>
          </p:nvSpPr>
          <p:spPr>
            <a:xfrm>
              <a:off x="8222014" y="4848709"/>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円/楕円 51"/>
            <p:cNvSpPr/>
            <p:nvPr/>
          </p:nvSpPr>
          <p:spPr>
            <a:xfrm>
              <a:off x="8330738" y="559125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右中かっこ 52"/>
            <p:cNvSpPr/>
            <p:nvPr/>
          </p:nvSpPr>
          <p:spPr>
            <a:xfrm>
              <a:off x="8066219" y="6317750"/>
              <a:ext cx="155795" cy="992982"/>
            </a:xfrm>
            <a:prstGeom prst="rightBrace">
              <a:avLst>
                <a:gd name="adj1" fmla="val 67942"/>
                <a:gd name="adj2" fmla="val 50000"/>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正方形/長方形 53"/>
            <p:cNvSpPr/>
            <p:nvPr/>
          </p:nvSpPr>
          <p:spPr>
            <a:xfrm>
              <a:off x="8259641" y="6635319"/>
              <a:ext cx="572489" cy="489624"/>
            </a:xfrm>
            <a:prstGeom prst="rect">
              <a:avLst/>
            </a:prstGeom>
          </p:spPr>
          <p:txBody>
            <a:bodyPr wrap="none" lIns="0" tIns="0" rIns="0" bIns="0">
              <a:spAutoFit/>
            </a:bodyPr>
            <a:lstStyle/>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滑らか</a:t>
              </a:r>
              <a:endParaRPr lang="en-US" altLang="ja-JP"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でない</a:t>
              </a:r>
            </a:p>
          </p:txBody>
        </p:sp>
      </p:grp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smtClean="0"/>
              <a:t>欠点</a:t>
            </a:r>
            <a:endParaRPr lang="en-US" altLang="ja-JP" b="1" dirty="0" smtClean="0"/>
          </a:p>
          <a:p>
            <a:pPr marL="0" indent="0">
              <a:buFont typeface="Arial" panose="020B0604020202020204" pitchFamily="34" charset="0"/>
              <a:buNone/>
            </a:pPr>
            <a:r>
              <a:rPr lang="ja-JP" altLang="en-US" sz="2400" dirty="0" smtClean="0"/>
              <a:t>境界が不明瞭な領域には利用し難い</a:t>
            </a:r>
            <a:endParaRPr lang="en-US" altLang="ja-JP" sz="2400" dirty="0" smtClean="0"/>
          </a:p>
          <a:p>
            <a:pPr marL="0" indent="0">
              <a:buFont typeface="Arial" panose="020B0604020202020204" pitchFamily="34" charset="0"/>
              <a:buNone/>
            </a:pPr>
            <a:r>
              <a:rPr lang="ja-JP" altLang="en-US" sz="2400" dirty="0" smtClean="0"/>
              <a:t>血管・筋膜等、細い・薄い形状には不向き</a:t>
            </a:r>
            <a:endParaRPr lang="ja-JP" altLang="en-US" sz="2400" dirty="0"/>
          </a:p>
        </p:txBody>
      </p:sp>
      <p:sp>
        <p:nvSpPr>
          <p:cNvPr id="3" name="正方形/長方形 2"/>
          <p:cNvSpPr/>
          <p:nvPr/>
        </p:nvSpPr>
        <p:spPr>
          <a:xfrm>
            <a:off x="10226264" y="6229411"/>
            <a:ext cx="1877437" cy="646331"/>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枚の画像は</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理研画像処理研究チーム</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877099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グラフカット領域分割</a:t>
            </a:r>
            <a:endParaRPr kumimoji="1" lang="ja-JP" altLang="en-US" dirty="0"/>
          </a:p>
        </p:txBody>
      </p:sp>
      <p:sp>
        <p:nvSpPr>
          <p:cNvPr id="3" name="コンテンツ プレースホルダー 2"/>
          <p:cNvSpPr>
            <a:spLocks noGrp="1"/>
          </p:cNvSpPr>
          <p:nvPr>
            <p:ph idx="1"/>
          </p:nvPr>
        </p:nvSpPr>
        <p:spPr>
          <a:xfrm>
            <a:off x="457199" y="4484318"/>
            <a:ext cx="11473211" cy="2074590"/>
          </a:xfrm>
        </p:spPr>
        <p:txBody>
          <a:bodyPr>
            <a:normAutofit/>
          </a:bodyPr>
          <a:lstStyle/>
          <a:p>
            <a:pPr marL="0" indent="0">
              <a:lnSpc>
                <a:spcPct val="100000"/>
              </a:lnSpc>
              <a:buNone/>
            </a:pPr>
            <a:r>
              <a:rPr lang="ja-JP" altLang="en-US" sz="2400" dirty="0"/>
              <a:t>画像二値化をエネルギー最小化問題として定式化し、フローネットワークの最小カットにより最適解を計算する</a:t>
            </a:r>
            <a:endParaRPr lang="en-US" altLang="ja-JP" sz="2400" dirty="0"/>
          </a:p>
          <a:p>
            <a:pPr marL="0" indent="0">
              <a:lnSpc>
                <a:spcPct val="100000"/>
              </a:lnSpc>
              <a:buNone/>
            </a:pPr>
            <a:r>
              <a:rPr lang="ja-JP" altLang="en-US" sz="2400" dirty="0"/>
              <a:t>境界が明瞭な領域の分割にはかなり良い結果を出力できる</a:t>
            </a:r>
            <a:endParaRPr lang="en-US" altLang="ja-JP" sz="2000" dirty="0"/>
          </a:p>
          <a:p>
            <a:pPr marL="0" indent="0">
              <a:lnSpc>
                <a:spcPct val="100000"/>
              </a:lnSpc>
              <a:buNone/>
            </a:pPr>
            <a:r>
              <a:rPr lang="ja-JP" altLang="en-US" sz="2400" dirty="0"/>
              <a:t>生体画像の領域分割に向く</a:t>
            </a:r>
            <a:endParaRPr lang="en-US" altLang="ja-JP" sz="2400" dirty="0"/>
          </a:p>
          <a:p>
            <a:pPr>
              <a:lnSpc>
                <a:spcPct val="100000"/>
              </a:lnSpc>
            </a:pPr>
            <a:endParaRPr kumimoji="1" lang="ja-JP" altLang="en-US" sz="2400" dirty="0"/>
          </a:p>
        </p:txBody>
      </p:sp>
      <p:grpSp>
        <p:nvGrpSpPr>
          <p:cNvPr id="61" name="グループ化 60"/>
          <p:cNvGrpSpPr/>
          <p:nvPr/>
        </p:nvGrpSpPr>
        <p:grpSpPr>
          <a:xfrm>
            <a:off x="487367" y="1607472"/>
            <a:ext cx="5492750" cy="1955859"/>
            <a:chOff x="403860" y="1187391"/>
            <a:chExt cx="5492750" cy="1955859"/>
          </a:xfrm>
        </p:grpSpPr>
        <p:sp>
          <p:nvSpPr>
            <p:cNvPr id="62" name="角丸四角形 61"/>
            <p:cNvSpPr/>
            <p:nvPr/>
          </p:nvSpPr>
          <p:spPr>
            <a:xfrm>
              <a:off x="403860" y="1200150"/>
              <a:ext cx="5492750" cy="1943100"/>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3" name="正方形/長方形 62"/>
                <p:cNvSpPr/>
                <p:nvPr/>
              </p:nvSpPr>
              <p:spPr>
                <a:xfrm>
                  <a:off x="671456" y="1187391"/>
                  <a:ext cx="4549194"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i="1">
                                <a:latin typeface="Cambria Math" panose="02040503050406030204" pitchFamily="18" charset="0"/>
                              </a:rPr>
                            </m:ctrlPr>
                          </m:funcPr>
                          <m:fName>
                            <m:limLow>
                              <m:limLowPr>
                                <m:ctrlPr>
                                  <a:rPr lang="ja-JP" altLang="ja-JP" i="1">
                                    <a:latin typeface="Cambria Math" panose="02040503050406030204" pitchFamily="18" charset="0"/>
                                  </a:rPr>
                                </m:ctrlPr>
                              </m:limLowPr>
                              <m:e>
                                <m:r>
                                  <m:rPr>
                                    <m:sty m:val="p"/>
                                  </m:rPr>
                                  <a:rPr lang="en-US" altLang="ja-JP">
                                    <a:latin typeface="Cambria Math"/>
                                  </a:rPr>
                                  <m:t>argmin</m:t>
                                </m:r>
                              </m:e>
                              <m:lim>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r>
                                  <a:rPr lang="en-US" altLang="ja-JP" i="1">
                                    <a:latin typeface="Cambria Math"/>
                                  </a:rPr>
                                  <m:t>𝑝</m:t>
                                </m:r>
                                <m:r>
                                  <m:rPr>
                                    <m:sty m:val="p"/>
                                  </m:rPr>
                                  <a:rPr lang="en-US" altLang="ja-JP">
                                    <a:latin typeface="Cambria Math"/>
                                  </a:rPr>
                                  <m:t>ϵ</m:t>
                                </m:r>
                                <m:r>
                                  <a:rPr lang="en-US" altLang="ja-JP" i="1">
                                    <a:latin typeface="Cambria Math"/>
                                  </a:rPr>
                                  <m:t>𝛺</m:t>
                                </m:r>
                                <m:r>
                                  <a:rPr lang="en-US" altLang="ja-JP" i="1">
                                    <a:latin typeface="Cambria Math"/>
                                  </a:rPr>
                                  <m:t>}</m:t>
                                </m:r>
                              </m:lim>
                            </m:limLow>
                          </m:fName>
                          <m:e>
                            <m:r>
                              <a:rPr lang="en-US" altLang="ja-JP" i="1">
                                <a:latin typeface="Cambria Math"/>
                              </a:rPr>
                              <m:t>   </m:t>
                            </m:r>
                            <m:nary>
                              <m:naryPr>
                                <m:chr m:val="∑"/>
                                <m:limLoc m:val="undOvr"/>
                                <m:supHide m:val="on"/>
                                <m:ctrlPr>
                                  <a:rPr lang="ja-JP" altLang="ja-JP" i="1">
                                    <a:latin typeface="Cambria Math" panose="02040503050406030204" pitchFamily="18" charset="0"/>
                                  </a:rPr>
                                </m:ctrlPr>
                              </m:naryPr>
                              <m:sub>
                                <m:r>
                                  <a:rPr lang="en-US" altLang="ja-JP" i="1">
                                    <a:latin typeface="Cambria Math"/>
                                  </a:rPr>
                                  <m:t>𝑝</m:t>
                                </m:r>
                                <m:r>
                                  <m:rPr>
                                    <m:sty m:val="p"/>
                                  </m:rPr>
                                  <a:rPr lang="en-US" altLang="ja-JP">
                                    <a:latin typeface="Cambria Math"/>
                                  </a:rPr>
                                  <m:t>ϵ</m:t>
                                </m:r>
                                <m:r>
                                  <a:rPr lang="en-US" altLang="ja-JP" i="1">
                                    <a:latin typeface="Cambria Math"/>
                                  </a:rPr>
                                  <m:t>𝛺</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1</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m:t>
                                </m:r>
                              </m:e>
                            </m:nary>
                            <m:r>
                              <a:rPr lang="en-US" altLang="ja-JP" i="1">
                                <a:latin typeface="Cambria Math"/>
                              </a:rPr>
                              <m:t>+</m:t>
                            </m:r>
                            <m:r>
                              <a:rPr lang="en-US" altLang="ja-JP" i="1">
                                <a:latin typeface="Cambria Math"/>
                              </a:rPr>
                              <m:t>𝜆</m:t>
                            </m:r>
                            <m:r>
                              <a:rPr lang="en-US" altLang="ja-JP" i="1">
                                <a:latin typeface="Cambria Math"/>
                              </a:rPr>
                              <m:t>×</m:t>
                            </m:r>
                            <m:nary>
                              <m:naryPr>
                                <m:chr m:val="∑"/>
                                <m:limLoc m:val="undOvr"/>
                                <m:supHide m:val="on"/>
                                <m:ctrlPr>
                                  <a:rPr lang="ja-JP" altLang="ja-JP" i="1">
                                    <a:latin typeface="Cambria Math" panose="02040503050406030204" pitchFamily="18" charset="0"/>
                                  </a:rPr>
                                </m:ctrlPr>
                              </m:naryPr>
                              <m:sub>
                                <m:r>
                                  <a:rPr lang="en-US" altLang="ja-JP" i="1">
                                    <a:latin typeface="Cambria Math"/>
                                  </a:rPr>
                                  <m:t>(</m:t>
                                </m:r>
                                <m:r>
                                  <a:rPr lang="en-US" altLang="ja-JP" i="1">
                                    <a:latin typeface="Cambria Math"/>
                                  </a:rPr>
                                  <m:t>𝑝</m:t>
                                </m:r>
                                <m:r>
                                  <a:rPr lang="en-US" altLang="ja-JP" i="1">
                                    <a:latin typeface="Cambria Math"/>
                                  </a:rPr>
                                  <m:t>,</m:t>
                                </m:r>
                                <m:r>
                                  <a:rPr lang="en-US" altLang="ja-JP" i="1">
                                    <a:latin typeface="Cambria Math"/>
                                  </a:rPr>
                                  <m:t>𝑞</m:t>
                                </m:r>
                                <m:r>
                                  <a:rPr lang="en-US" altLang="ja-JP" i="1">
                                    <a:latin typeface="Cambria Math"/>
                                  </a:rPr>
                                  <m:t>)</m:t>
                                </m:r>
                                <m:r>
                                  <m:rPr>
                                    <m:sty m:val="p"/>
                                  </m:rPr>
                                  <a:rPr lang="en-US" altLang="ja-JP">
                                    <a:latin typeface="Cambria Math"/>
                                  </a:rPr>
                                  <m:t>ϵ</m:t>
                                </m:r>
                                <m:r>
                                  <a:rPr lang="en-US" altLang="ja-JP" i="1">
                                    <a:latin typeface="Cambria Math"/>
                                  </a:rPr>
                                  <m:t>𝒩</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2</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𝑞</m:t>
                                    </m:r>
                                  </m:sub>
                                </m:sSub>
                                <m:r>
                                  <a:rPr lang="en-US" altLang="ja-JP"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7" name="正方形/長方形 256"/>
                <p:cNvSpPr>
                  <a:spLocks noRot="1" noChangeAspect="1" noMove="1" noResize="1" noEditPoints="1" noAdjustHandles="1" noChangeArrowheads="1" noChangeShapeType="1" noTextEdit="1"/>
                </p:cNvSpPr>
                <p:nvPr/>
              </p:nvSpPr>
              <p:spPr>
                <a:xfrm>
                  <a:off x="671456" y="1187391"/>
                  <a:ext cx="4430508" cy="800219"/>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558646" y="2031484"/>
                  <a:ext cx="4997971" cy="1039323"/>
                </a:xfrm>
                <a:prstGeom prst="rect">
                  <a:avLst/>
                </a:prstGeom>
              </p:spPr>
              <p:txBody>
                <a:bodyPr wrap="none">
                  <a:spAutoFit/>
                </a:bodyPr>
                <a:lstStyle/>
                <a:p>
                  <a14:m>
                    <m:oMath xmlns:m="http://schemas.openxmlformats.org/officeDocument/2006/math">
                      <m:r>
                        <a:rPr lang="en-US" altLang="ja-JP" sz="2000" i="1">
                          <a:latin typeface="Cambria Math"/>
                        </a:rPr>
                        <m:t>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𝒩</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隣接画素集合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𝑝</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に付けるラベル値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68" name="正方形/長方形 67"/>
                <p:cNvSpPr>
                  <a:spLocks noRot="1" noChangeAspect="1" noMove="1" noResize="1" noEditPoints="1" noAdjustHandles="1" noChangeArrowheads="1" noChangeShapeType="1" noTextEdit="1"/>
                </p:cNvSpPr>
                <p:nvPr/>
              </p:nvSpPr>
              <p:spPr>
                <a:xfrm>
                  <a:off x="558646" y="2031484"/>
                  <a:ext cx="4405501" cy="1039323"/>
                </a:xfrm>
                <a:prstGeom prst="rect">
                  <a:avLst/>
                </a:prstGeom>
                <a:blipFill rotWithShape="1">
                  <a:blip r:embed="rId13"/>
                  <a:stretch>
                    <a:fillRect t="-4706" r="-693" b="-8235"/>
                  </a:stretch>
                </a:blipFill>
              </p:spPr>
              <p:txBody>
                <a:bodyPr/>
                <a:lstStyle/>
                <a:p>
                  <a:r>
                    <a:rPr lang="ja-JP" altLang="en-US">
                      <a:noFill/>
                    </a:rPr>
                    <a:t> </a:t>
                  </a:r>
                </a:p>
              </p:txBody>
            </p:sp>
          </mc:Fallback>
        </mc:AlternateContent>
      </p:grpSp>
      <p:grpSp>
        <p:nvGrpSpPr>
          <p:cNvPr id="66" name="グループ化 65"/>
          <p:cNvGrpSpPr/>
          <p:nvPr/>
        </p:nvGrpSpPr>
        <p:grpSpPr>
          <a:xfrm>
            <a:off x="6778656" y="1921256"/>
            <a:ext cx="1684897" cy="1225145"/>
            <a:chOff x="3975945" y="7653735"/>
            <a:chExt cx="2228815" cy="1620646"/>
          </a:xfrm>
        </p:grpSpPr>
        <p:sp>
          <p:nvSpPr>
            <p:cNvPr id="67" name="正方形/長方形 6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0" name="正方形/長方形 79"/>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82" name="円/楕円 8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4" name="グループ化 103"/>
          <p:cNvGrpSpPr/>
          <p:nvPr/>
        </p:nvGrpSpPr>
        <p:grpSpPr>
          <a:xfrm>
            <a:off x="8678173" y="1266076"/>
            <a:ext cx="2737865" cy="2486737"/>
            <a:chOff x="3675634" y="2975911"/>
            <a:chExt cx="2737865" cy="2486737"/>
          </a:xfrm>
        </p:grpSpPr>
        <p:sp>
          <p:nvSpPr>
            <p:cNvPr id="106" name="フリーフォーム 105"/>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フリーフォーム 126"/>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フリーフォーム 127"/>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フリーフォーム 128"/>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フリーフォーム 129"/>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フリーフォーム 130"/>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フリーフォーム 131"/>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フリーフォーム 132"/>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フリーフォーム 135"/>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フリーフォーム 136"/>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フリーフォーム 138"/>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フリーフォーム 139"/>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0" name="直線コネクタ 159"/>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4198242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b="1" dirty="0"/>
              <a:t>陰関数曲面再構</a:t>
            </a:r>
            <a:r>
              <a:rPr lang="ja-JP" altLang="en-US" b="1" dirty="0" smtClean="0"/>
              <a:t>成法</a:t>
            </a:r>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3663" y="234715"/>
            <a:ext cx="10844785" cy="733270"/>
          </a:xfrm>
        </p:spPr>
        <p:txBody>
          <a:bodyPr>
            <a:normAutofit/>
          </a:bodyPr>
          <a:lstStyle/>
          <a:p>
            <a:r>
              <a:rPr lang="ja-JP" altLang="en-US" sz="4000" dirty="0"/>
              <a:t>曲面再構</a:t>
            </a:r>
            <a:r>
              <a:rPr lang="ja-JP" altLang="en-US" sz="4000" dirty="0" smtClean="0"/>
              <a:t>成法による領域分割</a:t>
            </a:r>
            <a:endParaRPr kumimoji="1" lang="ja-JP" altLang="en-US" sz="4000" dirty="0"/>
          </a:p>
        </p:txBody>
      </p:sp>
      <p:sp>
        <p:nvSpPr>
          <p:cNvPr id="4" name="コンテンツ プレースホルダー 2"/>
          <p:cNvSpPr txBox="1">
            <a:spLocks/>
          </p:cNvSpPr>
          <p:nvPr/>
        </p:nvSpPr>
        <p:spPr>
          <a:xfrm>
            <a:off x="1903856"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smtClean="0"/>
              <a:t>形状モデリングのための曲面再構成法を転用</a:t>
            </a:r>
            <a:endParaRPr lang="en-US" altLang="ja-JP" dirty="0"/>
          </a:p>
          <a:p>
            <a:pPr>
              <a:spcBef>
                <a:spcPts val="600"/>
              </a:spcBef>
            </a:pPr>
            <a:r>
              <a:rPr lang="ja-JP" altLang="en-US" b="1" dirty="0" smtClean="0">
                <a:solidFill>
                  <a:srgbClr val="FF0000"/>
                </a:solidFill>
              </a:rPr>
              <a:t>輪郭線制約から三次元境界曲面を生成</a:t>
            </a:r>
            <a:r>
              <a:rPr lang="ja-JP" altLang="en-US" dirty="0" smtClean="0"/>
              <a:t>する</a:t>
            </a:r>
            <a:endParaRPr lang="en-US" altLang="ja-JP"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868153" y="2720078"/>
            <a:ext cx="496321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直接的曲面再構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直接（陽的）曲面再構成による領域分割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smtClean="0"/>
              <a:t>入力 </a:t>
            </a:r>
            <a:r>
              <a:rPr lang="en-US" altLang="ja-JP" sz="2000" dirty="0" smtClean="0"/>
              <a:t>: </a:t>
            </a:r>
            <a:r>
              <a:rPr lang="ja-JP" altLang="en-US" sz="2000" dirty="0" smtClean="0"/>
              <a:t>平面に乗った複数の閉曲線 </a:t>
            </a:r>
            <a:endParaRPr lang="en-US" altLang="ja-JP" sz="2000" dirty="0" smtClean="0"/>
          </a:p>
          <a:p>
            <a:pPr marL="0" indent="0">
              <a:buNone/>
            </a:pPr>
            <a:r>
              <a:rPr kumimoji="1" lang="ja-JP" altLang="en-US" sz="2000" dirty="0" smtClean="0"/>
              <a:t>出力 </a:t>
            </a:r>
            <a:r>
              <a:rPr kumimoji="1" lang="en-US" altLang="ja-JP" sz="2000" dirty="0" smtClean="0"/>
              <a:t>: </a:t>
            </a:r>
            <a:r>
              <a:rPr lang="ja-JP" altLang="en-US" sz="2000" dirty="0"/>
              <a:t>閉</a:t>
            </a:r>
            <a:r>
              <a:rPr lang="ja-JP" altLang="en-US" sz="2000" dirty="0" smtClean="0"/>
              <a:t>曲線を通り，かつ，滑らかな形状を持つメッシュ（境界面）</a:t>
            </a:r>
            <a:endParaRPr lang="en-US" altLang="ja-JP" sz="2000" dirty="0" smtClean="0"/>
          </a:p>
          <a:p>
            <a:pPr marL="0" indent="0">
              <a:buNone/>
            </a:pPr>
            <a:r>
              <a:rPr kumimoji="1" lang="ja-JP" altLang="en-US" sz="2000" dirty="0" smtClean="0"/>
              <a:t>手法 </a:t>
            </a:r>
            <a:r>
              <a:rPr kumimoji="1" lang="en-US" altLang="ja-JP" sz="2000" dirty="0" smtClean="0"/>
              <a:t>: </a:t>
            </a:r>
            <a:r>
              <a:rPr kumimoji="1" lang="en-US" altLang="ja-JP" sz="2000" dirty="0" err="1" smtClean="0"/>
              <a:t>i</a:t>
            </a:r>
            <a:r>
              <a:rPr kumimoji="1" lang="en-US" altLang="ja-JP" sz="2000" dirty="0" smtClean="0"/>
              <a:t>) </a:t>
            </a:r>
            <a:r>
              <a:rPr kumimoji="1" lang="ja-JP" altLang="en-US" sz="2000" dirty="0" smtClean="0"/>
              <a:t>制約平面の各ペアに対して中立面生成</a:t>
            </a:r>
            <a:endParaRPr kumimoji="1" lang="en-US" altLang="ja-JP" sz="2000" dirty="0" smtClean="0"/>
          </a:p>
          <a:p>
            <a:pPr marL="0" indent="0">
              <a:buNone/>
            </a:pPr>
            <a:r>
              <a:rPr lang="en-US" altLang="ja-JP" sz="2000" dirty="0"/>
              <a:t> </a:t>
            </a:r>
            <a:r>
              <a:rPr lang="en-US" altLang="ja-JP" sz="2000" dirty="0" smtClean="0"/>
              <a:t>        ii) </a:t>
            </a:r>
            <a:r>
              <a:rPr lang="ja-JP" altLang="en-US" sz="2000" dirty="0" smtClean="0"/>
              <a:t>閉曲線の作る領域を中立面に射影することで三次元空間を分割し初期メッシュ生成</a:t>
            </a:r>
            <a:endParaRPr lang="en-US" altLang="ja-JP" sz="2000" dirty="0" smtClean="0"/>
          </a:p>
          <a:p>
            <a:pPr marL="0" indent="0">
              <a:buNone/>
            </a:pPr>
            <a:r>
              <a:rPr lang="en-US" altLang="ja-JP" sz="2000" dirty="0"/>
              <a:t> </a:t>
            </a:r>
            <a:r>
              <a:rPr lang="ja-JP" altLang="en-US" sz="2000" dirty="0"/>
              <a:t>　</a:t>
            </a:r>
            <a:r>
              <a:rPr lang="ja-JP" altLang="en-US" sz="2000" dirty="0" smtClean="0"/>
              <a:t>　  </a:t>
            </a:r>
            <a:r>
              <a:rPr lang="en-US" altLang="ja-JP" sz="2000" dirty="0" smtClean="0"/>
              <a:t>iii) </a:t>
            </a:r>
            <a:r>
              <a:rPr lang="ja-JP" altLang="en-US" sz="2000" dirty="0" smtClean="0"/>
              <a:t>初期メッシュを平滑化する</a:t>
            </a:r>
            <a:endParaRPr lang="en-US" altLang="ja-JP" sz="2000" dirty="0" smtClean="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[Liu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37658364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69</a:t>
            </a:fld>
            <a:endParaRPr lang="ja-JP" altLang="en-US"/>
          </a:p>
        </p:txBody>
      </p:sp>
    </p:spTree>
    <p:extLst>
      <p:ext uri="{BB962C8B-B14F-4D97-AF65-F5344CB8AC3E}">
        <p14:creationId xmlns:p14="http://schemas.microsoft.com/office/powerpoint/2010/main" val="39710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3" cstate="print">
              <a:biLevel thresh="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grpSp>
        <p:nvGrpSpPr>
          <p:cNvPr id="9" name="グループ化 8"/>
          <p:cNvGrpSpPr/>
          <p:nvPr/>
        </p:nvGrpSpPr>
        <p:grpSpPr>
          <a:xfrm>
            <a:off x="7085377" y="1671221"/>
            <a:ext cx="2898133" cy="1890712"/>
            <a:chOff x="-4803775" y="836057"/>
            <a:chExt cx="12901362" cy="8416714"/>
          </a:xfrm>
        </p:grpSpPr>
        <p:pic>
          <p:nvPicPr>
            <p:cNvPr id="1026"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578" r="7013" b="4106"/>
            <a:stretch/>
          </p:blipFill>
          <p:spPr bwMode="auto">
            <a:xfrm>
              <a:off x="2122042" y="836057"/>
              <a:ext cx="5975545"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4803775" y="836057"/>
              <a:ext cx="6115050"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11" name="グループ化 10"/>
          <p:cNvGrpSpPr/>
          <p:nvPr/>
        </p:nvGrpSpPr>
        <p:grpSpPr>
          <a:xfrm>
            <a:off x="1654257" y="1679242"/>
            <a:ext cx="2888583" cy="1890712"/>
            <a:chOff x="321343" y="1679242"/>
            <a:chExt cx="2888583" cy="1890712"/>
          </a:xfrm>
        </p:grpSpPr>
        <p:pic>
          <p:nvPicPr>
            <p:cNvPr id="1030"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7927" b="2535"/>
            <a:stretch/>
          </p:blipFill>
          <p:spPr bwMode="auto">
            <a:xfrm>
              <a:off x="1926466" y="1679242"/>
              <a:ext cx="1283460"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321343" y="1679242"/>
              <a:ext cx="1373671"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右矢印 9"/>
            <p:cNvSpPr/>
            <p:nvPr/>
          </p:nvSpPr>
          <p:spPr>
            <a:xfrm>
              <a:off x="1617345"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右矢印 20"/>
          <p:cNvSpPr/>
          <p:nvPr/>
        </p:nvSpPr>
        <p:spPr>
          <a:xfrm>
            <a:off x="8352766"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0082177" y="3015545"/>
            <a:ext cx="2109823" cy="738664"/>
          </a:xfrm>
          <a:prstGeom prst="rect">
            <a:avLst/>
          </a:prstGeom>
        </p:spPr>
        <p:txBody>
          <a:bodyPr wrap="squar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画像内の</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データは</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理研画像情報処理研究チームより</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Tree>
    <p:extLst>
      <p:ext uri="{BB962C8B-B14F-4D97-AF65-F5344CB8AC3E}">
        <p14:creationId xmlns:p14="http://schemas.microsoft.com/office/powerpoint/2010/main" val="297867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smtClean="0">
                <a:solidFill>
                  <a:srgbClr val="C00000"/>
                </a:solidFill>
              </a:rPr>
              <a:t>d</a:t>
            </a:r>
            <a:r>
              <a:rPr lang="ja-JP" altLang="en-US" sz="3600" dirty="0" smtClean="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70</a:t>
            </a:fld>
            <a:endParaRPr lang="ja-JP" altLang="en-US"/>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a:t>
            </a:r>
            <a:r>
              <a:rPr lang="ja-JP" altLang="en-US" sz="3600" dirty="0" smtClean="0"/>
              <a:t>成法 </a:t>
            </a:r>
            <a:r>
              <a:rPr lang="en-US" altLang="ja-JP" sz="3600" dirty="0" smtClean="0"/>
              <a:t>: </a:t>
            </a:r>
            <a:r>
              <a:rPr lang="ja-JP" altLang="en-US" sz="3600" dirty="0" smtClean="0"/>
              <a:t>陰</a:t>
            </a:r>
            <a:r>
              <a:rPr lang="ja-JP" altLang="en-US" sz="3600" dirty="0"/>
              <a:t>関数曲面再構</a:t>
            </a:r>
            <a:r>
              <a:rPr lang="ja-JP" altLang="en-US" sz="3600" dirty="0" smtClean="0"/>
              <a:t>成 </a:t>
            </a:r>
            <a:r>
              <a:rPr lang="en-US" altLang="ja-JP" sz="1800" dirty="0" smtClean="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smtClean="0">
                <a:latin typeface="Times New Roman" panose="02020603050405020304" pitchFamily="18" charset="0"/>
                <a:ea typeface="メイリオ" panose="020B0604030504040204" pitchFamily="50" charset="-128"/>
                <a:cs typeface="Times New Roman" panose="02020603050405020304" pitchFamily="18" charset="0"/>
              </a:rPr>
              <a:t>n</a:t>
            </a:r>
            <a:endPar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71</a:t>
            </a:fld>
            <a:endParaRPr lang="ja-JP" altLang="en-US"/>
          </a:p>
        </p:txBody>
      </p:sp>
    </p:spTree>
    <p:extLst>
      <p:ext uri="{BB962C8B-B14F-4D97-AF65-F5344CB8AC3E}">
        <p14:creationId xmlns:p14="http://schemas.microsoft.com/office/powerpoint/2010/main" val="400609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a:t>
            </a:r>
            <a:endParaRPr lang="ja-JP" altLang="en-US" sz="3600" dirty="0"/>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出典</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問題：画像</a:t>
            </a: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のエッジを追従</a:t>
            </a: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拡張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72</a:t>
            </a:fld>
            <a:endParaRPr lang="ja-JP" altLang="en-US"/>
          </a:p>
        </p:txBody>
      </p:sp>
    </p:spTree>
    <p:extLst>
      <p:ext uri="{BB962C8B-B14F-4D97-AF65-F5344CB8AC3E}">
        <p14:creationId xmlns:p14="http://schemas.microsoft.com/office/powerpoint/2010/main" val="271491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 </a:t>
            </a:r>
            <a:r>
              <a:rPr lang="en-US" altLang="ja-JP" sz="1800" dirty="0" smtClean="0"/>
              <a:t>[Ijiri</a:t>
            </a:r>
            <a:r>
              <a:rPr lang="ja-JP" altLang="en-US" sz="1800" dirty="0" smtClean="0"/>
              <a:t> </a:t>
            </a:r>
            <a:r>
              <a:rPr lang="en-US" altLang="ja-JP" sz="1800" dirty="0" smtClean="0"/>
              <a:t>et</a:t>
            </a:r>
            <a:r>
              <a:rPr lang="ja-JP" altLang="en-US" sz="1800" dirty="0" smtClean="0"/>
              <a:t> </a:t>
            </a:r>
            <a:r>
              <a:rPr lang="en-US" altLang="ja-JP" sz="1800" dirty="0" smtClean="0"/>
              <a:t>al</a:t>
            </a:r>
            <a:r>
              <a:rPr lang="ja-JP" altLang="en-US" sz="1800" dirty="0" smtClean="0"/>
              <a:t> </a:t>
            </a:r>
            <a:r>
              <a:rPr lang="en-US" altLang="ja-JP" sz="1800" dirty="0" smtClean="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高さ</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とみなす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ゼロ等値面を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73</a:t>
            </a:fld>
            <a:endParaRPr lang="ja-JP" altLang="en-US"/>
          </a:p>
        </p:txBody>
      </p:sp>
    </p:spTree>
    <p:extLst>
      <p:ext uri="{BB962C8B-B14F-4D97-AF65-F5344CB8AC3E}">
        <p14:creationId xmlns:p14="http://schemas.microsoft.com/office/powerpoint/2010/main" val="2225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74</a:t>
            </a:fld>
            <a:endParaRPr lang="ja-JP" altLang="en-US"/>
          </a:p>
        </p:txBody>
      </p:sp>
    </p:spTree>
    <p:extLst>
      <p:ext uri="{BB962C8B-B14F-4D97-AF65-F5344CB8AC3E}">
        <p14:creationId xmlns:p14="http://schemas.microsoft.com/office/powerpoint/2010/main" val="123558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 </a:t>
            </a:r>
            <a:r>
              <a:rPr lang="en-US" altLang="ja-JP" sz="3600" dirty="0" smtClean="0"/>
              <a:t>: </a:t>
            </a:r>
            <a:r>
              <a:rPr lang="ja-JP" altLang="en-US" sz="3600" dirty="0" smtClean="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形状モデリングのための技術を</a:t>
            </a:r>
            <a:r>
              <a:rPr lang="en-US" altLang="ja-JP" sz="2400" dirty="0" smtClean="0"/>
              <a:t>3</a:t>
            </a:r>
            <a:r>
              <a:rPr lang="ja-JP" altLang="en-US" sz="2400" dirty="0" smtClean="0"/>
              <a:t>次元領域分割へ転用</a:t>
            </a:r>
            <a:endParaRPr lang="en-US" altLang="ja-JP" sz="2400" dirty="0" smtClean="0"/>
          </a:p>
          <a:p>
            <a:pPr marL="0" indent="0">
              <a:buNone/>
            </a:pPr>
            <a:r>
              <a:rPr lang="ja-JP" altLang="en-US" sz="2400" dirty="0" smtClean="0"/>
              <a:t>輪郭</a:t>
            </a:r>
            <a:r>
              <a:rPr lang="ja-JP" altLang="en-US" sz="2400" dirty="0"/>
              <a:t>線制約から三次元境界曲面を生成する</a:t>
            </a:r>
            <a:endParaRPr lang="en-US" altLang="ja-JP" sz="2400" dirty="0"/>
          </a:p>
          <a:p>
            <a:pPr marL="0" indent="0">
              <a:buNone/>
            </a:pPr>
            <a:r>
              <a:rPr lang="ja-JP" altLang="en-US" sz="2400" b="1" dirty="0"/>
              <a:t>直接的曲面再構成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a:t>
            </a:r>
            <a:r>
              <a:rPr lang="ja-JP" altLang="en-US" sz="2400" dirty="0" smtClean="0"/>
              <a:t>しその</a:t>
            </a:r>
            <a:r>
              <a:rPr lang="ja-JP" altLang="en-US" sz="2400" dirty="0"/>
              <a:t>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2011]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75</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a:t>
            </a:r>
            <a:r>
              <a:rPr lang="en-US" altLang="ja-JP" sz="3600" dirty="0" smtClean="0"/>
              <a:t>: </a:t>
            </a:r>
            <a:r>
              <a:rPr lang="ja-JP" altLang="en-US" sz="3600" dirty="0" smtClean="0"/>
              <a:t>画像</a:t>
            </a:r>
            <a:r>
              <a:rPr lang="ja-JP" altLang="en-US" sz="3600" dirty="0"/>
              <a:t>領域</a:t>
            </a:r>
            <a:r>
              <a:rPr lang="ja-JP" altLang="en-US" sz="3600" dirty="0" smtClean="0"/>
              <a:t>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7" y="1989962"/>
            <a:ext cx="10643615" cy="4194937"/>
          </a:xfrm>
        </p:spPr>
        <p:txBody>
          <a:bodyPr>
            <a:noAutofit/>
          </a:bodyPr>
          <a:lstStyle/>
          <a:p>
            <a:pPr>
              <a:lnSpc>
                <a:spcPct val="100000"/>
              </a:lnSpc>
              <a:spcBef>
                <a:spcPts val="1800"/>
              </a:spcBef>
            </a:pPr>
            <a:r>
              <a:rPr lang="ja-JP" altLang="en-US" dirty="0"/>
              <a:t>任意の画像（写真</a:t>
            </a:r>
            <a:r>
              <a:rPr lang="en-US" altLang="ja-JP" dirty="0"/>
              <a:t>, CT, MRI, </a:t>
            </a:r>
            <a:r>
              <a:rPr lang="ja-JP" altLang="en-US" dirty="0"/>
              <a:t>顕微鏡）、任意の関心領域</a:t>
            </a:r>
            <a:r>
              <a:rPr lang="en-US" altLang="ja-JP" dirty="0"/>
              <a:t>(</a:t>
            </a:r>
            <a:r>
              <a:rPr lang="ja-JP" altLang="en-US" dirty="0"/>
              <a:t>人物、臓器、腫瘍、細胞内小器官</a:t>
            </a:r>
            <a:r>
              <a:rPr lang="en-US" altLang="ja-JP" dirty="0"/>
              <a:t>)</a:t>
            </a:r>
            <a:r>
              <a:rPr lang="ja-JP" altLang="en-US" dirty="0"/>
              <a:t>に対し良い結果を出せる</a:t>
            </a:r>
            <a:r>
              <a:rPr lang="en-US" altLang="ja-JP" dirty="0"/>
              <a:t>『</a:t>
            </a:r>
            <a:r>
              <a:rPr lang="ja-JP" altLang="en-US" dirty="0"/>
              <a:t>オールマイティ</a:t>
            </a:r>
            <a:r>
              <a:rPr lang="en-US" altLang="ja-JP" dirty="0"/>
              <a:t>』</a:t>
            </a:r>
            <a:r>
              <a:rPr lang="ja-JP" altLang="en-US" dirty="0"/>
              <a:t>な領域分割法は未だ実現されていない</a:t>
            </a:r>
            <a:endParaRPr lang="en-US" altLang="ja-JP" dirty="0"/>
          </a:p>
          <a:p>
            <a:pPr>
              <a:lnSpc>
                <a:spcPct val="100000"/>
              </a:lnSpc>
              <a:spcBef>
                <a:spcPts val="1800"/>
              </a:spcBef>
            </a:pPr>
            <a:r>
              <a:rPr lang="ja-JP" altLang="en-US" dirty="0"/>
              <a:t>ユーザは、対象に応じて手法を注意深く選択することが大切</a:t>
            </a:r>
            <a:r>
              <a:rPr lang="en-US" altLang="ja-JP" dirty="0"/>
              <a:t>(</a:t>
            </a:r>
            <a:r>
              <a:rPr lang="ja-JP" altLang="en-US" dirty="0"/>
              <a:t>選択肢が多くあることを知っておくだけでも</a:t>
            </a:r>
            <a:r>
              <a:rPr lang="en-US" altLang="ja-JP" dirty="0"/>
              <a:t>)</a:t>
            </a:r>
          </a:p>
          <a:p>
            <a:pPr>
              <a:lnSpc>
                <a:spcPct val="100000"/>
              </a:lnSpc>
              <a:spcBef>
                <a:spcPts val="1800"/>
              </a:spcBef>
            </a:pPr>
            <a:r>
              <a:rPr lang="ja-JP" altLang="en-US" dirty="0" smtClean="0"/>
              <a:t>高度情報処理演習（後期）で領域分割を取り扱うかも</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76</a:t>
            </a:fld>
            <a:endParaRPr lang="ja-JP" altLang="en-US"/>
          </a:p>
        </p:txBody>
      </p:sp>
    </p:spTree>
    <p:extLst>
      <p:ext uri="{BB962C8B-B14F-4D97-AF65-F5344CB8AC3E}">
        <p14:creationId xmlns:p14="http://schemas.microsoft.com/office/powerpoint/2010/main" val="175698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056962" cy="886974"/>
              </a:xfrm>
              <a:prstGeom prst="rect">
                <a:avLst/>
              </a:prstGeom>
              <a:ln w="47625">
                <a:noFill/>
              </a:ln>
            </p:spPr>
            <p:txBody>
              <a:bodyPr wrap="none">
                <a:spAutoFit/>
              </a:bodyPr>
              <a:lstStyle/>
              <a:p>
                <a:r>
                  <a:rPr lang="ja-JP" altLang="en-US" sz="2000" dirty="0" smtClean="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652846" y="2838807"/>
                <a:ext cx="5056962" cy="886974"/>
              </a:xfrm>
              <a:prstGeom prst="rect">
                <a:avLst/>
              </a:prstGeom>
              <a:blipFill rotWithShape="0">
                <a:blip r:embed="rId5"/>
                <a:stretch>
                  <a:fillRect l="-1205"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b="0" i="1" smtClean="0">
                          <a:latin typeface="Cambria Math" panose="02040503050406030204" pitchFamily="18" charset="0"/>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347880" y="4694155"/>
                <a:ext cx="2494722" cy="66633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77</a:t>
            </a:fld>
            <a:endParaRPr lang="ja-JP" altLang="en-US"/>
          </a:p>
        </p:txBody>
      </p:sp>
    </p:spTree>
    <p:extLst>
      <p:ext uri="{BB962C8B-B14F-4D97-AF65-F5344CB8AC3E}">
        <p14:creationId xmlns:p14="http://schemas.microsoft.com/office/powerpoint/2010/main" val="10620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78</a:t>
            </a:fld>
            <a:endParaRPr lang="ja-JP" altLang="en-US"/>
          </a:p>
        </p:txBody>
      </p:sp>
    </p:spTree>
    <p:extLst>
      <p:ext uri="{BB962C8B-B14F-4D97-AF65-F5344CB8AC3E}">
        <p14:creationId xmlns:p14="http://schemas.microsoft.com/office/powerpoint/2010/main" val="162493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79</a:t>
            </a:fld>
            <a:endParaRPr lang="ja-JP" altLang="en-US"/>
          </a:p>
        </p:txBody>
      </p:sp>
    </p:spTree>
    <p:extLst>
      <p:ext uri="{BB962C8B-B14F-4D97-AF65-F5344CB8AC3E}">
        <p14:creationId xmlns:p14="http://schemas.microsoft.com/office/powerpoint/2010/main" val="283022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r>
              <a:rPr lang="en-US" altLang="ja-JP" sz="2400" dirty="0" smtClean="0"/>
              <a:t>----</a:t>
            </a:r>
            <a:endParaRPr lang="en-US" altLang="ja-JP" sz="2400" dirty="0"/>
          </a:p>
        </p:txBody>
      </p:sp>
      <p:sp>
        <p:nvSpPr>
          <p:cNvPr id="4" name="コンテンツ プレースホルダー 2"/>
          <p:cNvSpPr txBox="1">
            <a:spLocks/>
          </p:cNvSpPr>
          <p:nvPr/>
        </p:nvSpPr>
        <p:spPr>
          <a:xfrm>
            <a:off x="1121170" y="7086600"/>
            <a:ext cx="13326350" cy="563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b="1" dirty="0" smtClean="0"/>
              <a:t>閾値法</a:t>
            </a:r>
            <a:r>
              <a:rPr lang="ja-JP" altLang="en-US" sz="2400" dirty="0" smtClean="0"/>
              <a:t> </a:t>
            </a:r>
            <a:r>
              <a:rPr lang="en-US" altLang="ja-JP" sz="2400" dirty="0" smtClean="0"/>
              <a:t>(Thresholding)				</a:t>
            </a:r>
            <a:r>
              <a:rPr lang="ja-JP" altLang="en-US" sz="2400" dirty="0" smtClean="0"/>
              <a:t>　</a:t>
            </a:r>
            <a:r>
              <a:rPr lang="en-US" altLang="ja-JP" sz="2400" dirty="0" smtClean="0"/>
              <a:t>: </a:t>
            </a:r>
            <a:r>
              <a:rPr lang="en-US" altLang="ja-JP" sz="2000" dirty="0" smtClean="0"/>
              <a:t>Tthresholding.exe</a:t>
            </a:r>
            <a:endParaRPr lang="en-US" altLang="ja-JP" sz="2400" dirty="0" smtClean="0"/>
          </a:p>
          <a:p>
            <a:r>
              <a:rPr lang="ja-JP" altLang="en-US" sz="2400" b="1" dirty="0" smtClean="0"/>
              <a:t>領域成長法</a:t>
            </a:r>
            <a:r>
              <a:rPr lang="ja-JP" altLang="en-US" sz="2400" dirty="0" smtClean="0"/>
              <a:t> </a:t>
            </a:r>
            <a:r>
              <a:rPr lang="en-US" altLang="ja-JP" sz="2400" dirty="0" smtClean="0"/>
              <a:t>(Region Growing)			</a:t>
            </a:r>
            <a:r>
              <a:rPr lang="ja-JP" altLang="en-US" sz="2400" dirty="0" smtClean="0"/>
              <a:t>　</a:t>
            </a:r>
            <a:r>
              <a:rPr lang="en-US" altLang="ja-JP" sz="2400" dirty="0" smtClean="0"/>
              <a:t>: </a:t>
            </a:r>
            <a:r>
              <a:rPr lang="en-US" altLang="ja-JP" sz="2000" dirty="0" smtClean="0"/>
              <a:t>TRegionGrowing.exe</a:t>
            </a:r>
            <a:r>
              <a:rPr lang="en-US" altLang="ja-JP" sz="2400" dirty="0" smtClean="0"/>
              <a:t>	</a:t>
            </a:r>
          </a:p>
          <a:p>
            <a:r>
              <a:rPr lang="ja-JP" altLang="en-US" sz="2400" b="1" dirty="0" smtClean="0"/>
              <a:t>クラスタリング</a:t>
            </a:r>
            <a:r>
              <a:rPr lang="ja-JP" altLang="en-US" sz="2400" dirty="0" smtClean="0"/>
              <a:t> </a:t>
            </a:r>
            <a:r>
              <a:rPr lang="en-US" altLang="ja-JP" sz="2400" dirty="0" smtClean="0"/>
              <a:t>(Clustering)			</a:t>
            </a:r>
            <a:r>
              <a:rPr lang="ja-JP" altLang="en-US" sz="2400" dirty="0" smtClean="0"/>
              <a:t>　</a:t>
            </a:r>
            <a:r>
              <a:rPr lang="en-US" altLang="ja-JP" sz="2400" dirty="0" smtClean="0"/>
              <a:t>: </a:t>
            </a:r>
            <a:r>
              <a:rPr lang="en-US" altLang="ja-JP" sz="2000" dirty="0" smtClean="0"/>
              <a:t>TClustering.exe</a:t>
            </a:r>
            <a:endParaRPr lang="en-US" altLang="ja-JP" sz="2400" dirty="0" smtClean="0"/>
          </a:p>
          <a:p>
            <a:r>
              <a:rPr lang="ja-JP" altLang="en-US" sz="2400" b="1" dirty="0" smtClean="0"/>
              <a:t>クラス分類器</a:t>
            </a:r>
            <a:r>
              <a:rPr lang="ja-JP" altLang="en-US" sz="2400" dirty="0" smtClean="0"/>
              <a:t> </a:t>
            </a:r>
            <a:r>
              <a:rPr lang="en-US" altLang="ja-JP" sz="2400" dirty="0" smtClean="0"/>
              <a:t>(Classifier)			</a:t>
            </a:r>
            <a:r>
              <a:rPr lang="ja-JP" altLang="en-US" sz="2400" dirty="0" smtClean="0"/>
              <a:t>　</a:t>
            </a:r>
            <a:r>
              <a:rPr lang="en-US" altLang="ja-JP" sz="2400" dirty="0" smtClean="0"/>
              <a:t>:      ----</a:t>
            </a:r>
          </a:p>
          <a:p>
            <a:r>
              <a:rPr lang="ja-JP" altLang="en-US" sz="2400" b="1" dirty="0" smtClean="0"/>
              <a:t>動的輪郭モデル</a:t>
            </a:r>
            <a:r>
              <a:rPr lang="en-US" altLang="ja-JP" sz="2400" dirty="0" smtClean="0"/>
              <a:t>(Active Contours)		</a:t>
            </a:r>
            <a:r>
              <a:rPr lang="ja-JP" altLang="en-US" sz="2400" dirty="0" smtClean="0"/>
              <a:t>　</a:t>
            </a:r>
            <a:r>
              <a:rPr lang="en-US" altLang="ja-JP" sz="2400" dirty="0" smtClean="0"/>
              <a:t>: </a:t>
            </a:r>
            <a:r>
              <a:rPr lang="en-US" altLang="ja-JP" sz="2000" dirty="0" smtClean="0"/>
              <a:t>TActiveContour.exe</a:t>
            </a:r>
            <a:endParaRPr lang="en-US" altLang="ja-JP" sz="2400" dirty="0" smtClean="0"/>
          </a:p>
          <a:p>
            <a:r>
              <a:rPr lang="ja-JP" altLang="en-US" sz="2400" b="1" dirty="0" smtClean="0"/>
              <a:t>グラフカット法</a:t>
            </a:r>
            <a:r>
              <a:rPr lang="ja-JP" altLang="en-US" sz="2400" dirty="0" smtClean="0"/>
              <a:t> </a:t>
            </a:r>
            <a:r>
              <a:rPr lang="en-US" altLang="ja-JP" sz="2400" dirty="0" smtClean="0"/>
              <a:t>(Graph Cut Segmentation)</a:t>
            </a:r>
            <a:r>
              <a:rPr lang="ja-JP" altLang="en-US" sz="2400" dirty="0" smtClean="0"/>
              <a:t>　</a:t>
            </a:r>
            <a:r>
              <a:rPr lang="en-US" altLang="ja-JP" sz="2400" dirty="0" smtClean="0"/>
              <a:t>: </a:t>
            </a:r>
            <a:r>
              <a:rPr lang="en-US" altLang="ja-JP" sz="2000" dirty="0" smtClean="0"/>
              <a:t>TGraphCut.exe</a:t>
            </a:r>
            <a:endParaRPr lang="en-US" altLang="ja-JP" sz="2400" dirty="0" smtClean="0"/>
          </a:p>
          <a:p>
            <a:r>
              <a:rPr lang="ja-JP" altLang="en-US" sz="2400" b="1" dirty="0" smtClean="0"/>
              <a:t>曲面再構成法 </a:t>
            </a:r>
            <a:r>
              <a:rPr lang="en-US" altLang="ja-JP" sz="2400" dirty="0" smtClean="0"/>
              <a:t>(Surface Reconstruction)	</a:t>
            </a:r>
            <a:r>
              <a:rPr lang="ja-JP" altLang="en-US" sz="2400" dirty="0" smtClean="0"/>
              <a:t>　</a:t>
            </a:r>
            <a:r>
              <a:rPr lang="en-US" altLang="ja-JP" sz="2400" dirty="0" smtClean="0"/>
              <a:t>: </a:t>
            </a:r>
            <a:r>
              <a:rPr lang="en-US" altLang="ja-JP" sz="2000" dirty="0" smtClean="0"/>
              <a:t>TSurfaceReconstruction.exe</a:t>
            </a:r>
            <a:endParaRPr lang="en-US" altLang="ja-JP" sz="2400" dirty="0" smtClean="0"/>
          </a:p>
          <a:p>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solidFill>
                  <a:srgbClr val="FF0000"/>
                </a:solidFill>
              </a:rPr>
              <a:t>上記の各手法が独自の研究分野を築くほど広がりを持つ</a:t>
            </a:r>
            <a:endParaRPr lang="en-US" altLang="ja-JP" sz="2400" dirty="0" smtClean="0">
              <a:solidFill>
                <a:srgbClr val="FF0000"/>
              </a:solidFill>
            </a:endParaRPr>
          </a:p>
          <a:p>
            <a:pPr marL="0" indent="0">
              <a:buFont typeface="Arial" panose="020B0604020202020204" pitchFamily="34" charset="0"/>
              <a:buNone/>
            </a:pPr>
            <a:r>
              <a:rPr lang="ja-JP" altLang="en-US" sz="2400" dirty="0" smtClean="0"/>
              <a:t>　　　 例</a:t>
            </a:r>
            <a:r>
              <a:rPr lang="en-US" altLang="ja-JP" sz="2400" dirty="0" smtClean="0"/>
              <a:t>) Otsu et. al. 1975.</a:t>
            </a:r>
            <a:r>
              <a:rPr lang="ja-JP" altLang="en-US" sz="2400" dirty="0" smtClean="0"/>
              <a:t> ヒストグラムを用いた閾値法 の引用数 </a:t>
            </a:r>
            <a:r>
              <a:rPr lang="en-US" altLang="ja-JP" sz="2400" dirty="0" smtClean="0"/>
              <a:t>12643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Kass</a:t>
            </a:r>
            <a:r>
              <a:rPr lang="en-US" altLang="ja-JP" sz="2400" dirty="0" smtClean="0"/>
              <a:t> et. al. 1988.</a:t>
            </a:r>
            <a:r>
              <a:rPr lang="ja-JP" altLang="en-US" sz="2400" dirty="0" smtClean="0"/>
              <a:t> </a:t>
            </a:r>
            <a:r>
              <a:rPr lang="en-US" altLang="ja-JP" sz="2400" dirty="0" smtClean="0"/>
              <a:t>Active Contour</a:t>
            </a:r>
            <a:r>
              <a:rPr lang="ja-JP" altLang="en-US" sz="2400" dirty="0" smtClean="0"/>
              <a:t>の最初の論文の引用数 </a:t>
            </a:r>
            <a:r>
              <a:rPr lang="en-US" altLang="ja-JP" sz="2400" dirty="0" smtClean="0"/>
              <a:t>14843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Boykov</a:t>
            </a:r>
            <a:r>
              <a:rPr lang="en-US" altLang="ja-JP" sz="2400" dirty="0" smtClean="0"/>
              <a:t> et. al. 2001. Graph Cut</a:t>
            </a:r>
            <a:r>
              <a:rPr lang="ja-JP" altLang="en-US" sz="2400" dirty="0" smtClean="0"/>
              <a:t>法の初期の論文の引用数 </a:t>
            </a:r>
            <a:r>
              <a:rPr lang="en-US" altLang="ja-JP" sz="2400" dirty="0" smtClean="0"/>
              <a:t>3764</a:t>
            </a:r>
          </a:p>
          <a:p>
            <a:pPr marL="0" indent="0">
              <a:buFont typeface="Arial" panose="020B0604020202020204" pitchFamily="34" charset="0"/>
              <a:buNone/>
            </a:pPr>
            <a:r>
              <a:rPr lang="en-US" altLang="ja-JP" sz="2400" dirty="0" smtClean="0"/>
              <a:t>                                                              ※ Google scholar (2013</a:t>
            </a:r>
            <a:r>
              <a:rPr lang="ja-JP" altLang="en-US" sz="2400" dirty="0" smtClean="0"/>
              <a:t>年</a:t>
            </a:r>
            <a:r>
              <a:rPr lang="en-US" altLang="ja-JP" sz="2400" dirty="0" smtClean="0"/>
              <a:t>7</a:t>
            </a:r>
            <a:r>
              <a:rPr lang="ja-JP" altLang="en-US" sz="2400" dirty="0" smtClean="0"/>
              <a:t>月時点</a:t>
            </a:r>
            <a:r>
              <a:rPr lang="en-US" altLang="ja-JP" sz="2400" dirty="0" smtClean="0"/>
              <a:t>)</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t>上記の分類間をまたぐ手法や上記の分類に入らない手法も存在</a:t>
            </a:r>
            <a:endParaRPr lang="en-US" altLang="ja-JP" sz="2400" dirty="0"/>
          </a:p>
        </p:txBody>
      </p:sp>
      <p:sp>
        <p:nvSpPr>
          <p:cNvPr id="5" name="正方形/長方形 4"/>
          <p:cNvSpPr/>
          <p:nvPr/>
        </p:nvSpPr>
        <p:spPr>
          <a:xfrm>
            <a:off x="1333986" y="5022334"/>
            <a:ext cx="6117380"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それぞれの手法を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により実装しました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各手法に対応するソフトウエアは右の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.exe</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169299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25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25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250"/>
                                        <p:tgtEl>
                                          <p:spTgt spid="4">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1" end="11"/>
                                            </p:txEl>
                                          </p:spTgt>
                                        </p:tgtEl>
                                        <p:attrNameLst>
                                          <p:attrName>style.visibility</p:attrName>
                                        </p:attrNameLst>
                                      </p:cBhvr>
                                      <p:to>
                                        <p:strVal val="visible"/>
                                      </p:to>
                                    </p:set>
                                    <p:animEffect transition="in" filter="fade">
                                      <p:cBhvr>
                                        <p:cTn id="16" dur="250"/>
                                        <p:tgtEl>
                                          <p:spTgt spid="4">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Effect transition="in" filter="fade">
                                      <p:cBhvr>
                                        <p:cTn id="19" dur="250"/>
                                        <p:tgtEl>
                                          <p:spTgt spid="4">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25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80</a:t>
            </a:fld>
            <a:endParaRPr lang="ja-JP" altLang="en-US"/>
          </a:p>
        </p:txBody>
      </p:sp>
    </p:spTree>
    <p:extLst>
      <p:ext uri="{BB962C8B-B14F-4D97-AF65-F5344CB8AC3E}">
        <p14:creationId xmlns:p14="http://schemas.microsoft.com/office/powerpoint/2010/main" val="331373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4426212"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smtClean="0"/>
              <a:t>)</a:t>
            </a:r>
            <a:r>
              <a:rPr lang="ja-JP" altLang="en-US" sz="2000" dirty="0" smtClean="0"/>
              <a:t>が</a:t>
            </a:r>
            <a:r>
              <a:rPr lang="ja-JP" altLang="en-US" sz="2000" dirty="0"/>
              <a:t>得</a:t>
            </a:r>
            <a:r>
              <a:rPr lang="ja-JP" altLang="en-US" sz="2000" dirty="0" smtClean="0"/>
              <a:t>られる</a:t>
            </a:r>
            <a:endParaRPr lang="ja-JP" altLang="en-US"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81</a:t>
            </a:fld>
            <a:endParaRPr lang="ja-JP" altLang="en-US"/>
          </a:p>
        </p:txBody>
      </p:sp>
    </p:spTree>
    <p:extLst>
      <p:ext uri="{BB962C8B-B14F-4D97-AF65-F5344CB8AC3E}">
        <p14:creationId xmlns:p14="http://schemas.microsoft.com/office/powerpoint/2010/main" val="145896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a:t>
            </a:r>
            <a:r>
              <a:rPr lang="ja-JP" altLang="en-US" sz="2400" dirty="0"/>
              <a:t>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p>
        </p:txBody>
      </p:sp>
      <p:sp>
        <p:nvSpPr>
          <p:cNvPr id="4" name="コンテンツ プレースホルダー 2"/>
          <p:cNvSpPr txBox="1">
            <a:spLocks/>
          </p:cNvSpPr>
          <p:nvPr/>
        </p:nvSpPr>
        <p:spPr>
          <a:xfrm>
            <a:off x="968770" y="4743450"/>
            <a:ext cx="10575530" cy="2114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 </a:t>
            </a:r>
            <a:r>
              <a:rPr lang="ja-JP" altLang="en-US" sz="2000" dirty="0" smtClean="0">
                <a:solidFill>
                  <a:srgbClr val="FF0000"/>
                </a:solidFill>
              </a:rPr>
              <a:t>上記の各手法が独自の研究分野を築くほど広がりを持つ</a:t>
            </a:r>
            <a:endParaRPr lang="en-US" altLang="ja-JP" sz="2000" dirty="0" smtClean="0">
              <a:solidFill>
                <a:srgbClr val="FF0000"/>
              </a:solidFill>
            </a:endParaRPr>
          </a:p>
          <a:p>
            <a:pPr marL="0" indent="0">
              <a:buFont typeface="Arial" panose="020B0604020202020204" pitchFamily="34" charset="0"/>
              <a:buNone/>
            </a:pPr>
            <a:r>
              <a:rPr lang="ja-JP" altLang="en-US" sz="2000" dirty="0" smtClean="0"/>
              <a:t>　　　 例</a:t>
            </a:r>
            <a:r>
              <a:rPr lang="en-US" altLang="ja-JP" sz="2000" dirty="0" smtClean="0"/>
              <a:t>) Otsu et. al. 1975.</a:t>
            </a:r>
            <a:r>
              <a:rPr lang="ja-JP" altLang="en-US" sz="2000" dirty="0" smtClean="0"/>
              <a:t> ヒストグラムを用いた閾値法 の引用数 </a:t>
            </a:r>
            <a:r>
              <a:rPr lang="en-US" altLang="ja-JP" sz="2000" dirty="0" smtClean="0"/>
              <a:t>24103</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Kass</a:t>
            </a:r>
            <a:r>
              <a:rPr lang="en-US" altLang="ja-JP" sz="2000" dirty="0" smtClean="0"/>
              <a:t> et. al. 1988.</a:t>
            </a:r>
            <a:r>
              <a:rPr lang="ja-JP" altLang="en-US" sz="2000" dirty="0" smtClean="0"/>
              <a:t> </a:t>
            </a:r>
            <a:r>
              <a:rPr lang="en-US" altLang="ja-JP" sz="2000" dirty="0" smtClean="0"/>
              <a:t>Active Contour</a:t>
            </a:r>
            <a:r>
              <a:rPr lang="ja-JP" altLang="en-US" sz="2000" dirty="0" smtClean="0"/>
              <a:t>の最初の論文の引用数 </a:t>
            </a:r>
            <a:r>
              <a:rPr lang="en-US" altLang="ja-JP" sz="2000" dirty="0" smtClean="0"/>
              <a:t>20320</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Boykov</a:t>
            </a:r>
            <a:r>
              <a:rPr lang="en-US" altLang="ja-JP" sz="2000" dirty="0" smtClean="0"/>
              <a:t> et. al. 2001. Graph Cut</a:t>
            </a:r>
            <a:r>
              <a:rPr lang="ja-JP" altLang="en-US" sz="2000" dirty="0" smtClean="0"/>
              <a:t>法の初期の論文の引用数 </a:t>
            </a:r>
            <a:r>
              <a:rPr lang="en-US" altLang="ja-JP" sz="2000" dirty="0" smtClean="0"/>
              <a:t>3681</a:t>
            </a:r>
          </a:p>
          <a:p>
            <a:pPr marL="0" indent="0">
              <a:buFont typeface="Arial" panose="020B0604020202020204" pitchFamily="34" charset="0"/>
              <a:buNone/>
            </a:pPr>
            <a:r>
              <a:rPr lang="en-US" altLang="ja-JP" sz="2000" dirty="0" smtClean="0"/>
              <a:t>                                                              ※ Google scholar (2017</a:t>
            </a:r>
            <a:r>
              <a:rPr lang="ja-JP" altLang="en-US" sz="2000" dirty="0" smtClean="0"/>
              <a:t>年</a:t>
            </a:r>
            <a:r>
              <a:rPr lang="en-US" altLang="ja-JP" sz="2000" dirty="0" smtClean="0"/>
              <a:t>2</a:t>
            </a:r>
            <a:r>
              <a:rPr lang="ja-JP" altLang="en-US" sz="2000" dirty="0" smtClean="0"/>
              <a:t>月</a:t>
            </a:r>
            <a:r>
              <a:rPr lang="en-US" altLang="ja-JP" sz="2000" dirty="0" smtClean="0"/>
              <a:t>14</a:t>
            </a:r>
            <a:r>
              <a:rPr lang="ja-JP" altLang="en-US" sz="2000" dirty="0" smtClean="0"/>
              <a:t>日時点</a:t>
            </a:r>
            <a:r>
              <a:rPr lang="en-US" altLang="ja-JP" sz="2000" dirty="0" smtClean="0"/>
              <a:t>)</a:t>
            </a:r>
          </a:p>
        </p:txBody>
      </p:sp>
      <p:sp>
        <p:nvSpPr>
          <p:cNvPr id="6" name="正方形/長方形 5"/>
          <p:cNvSpPr/>
          <p:nvPr/>
        </p:nvSpPr>
        <p:spPr>
          <a:xfrm>
            <a:off x="2402898" y="7340084"/>
            <a:ext cx="7949227" cy="646331"/>
          </a:xfrm>
          <a:prstGeom prst="rect">
            <a:avLst/>
          </a:prstGeom>
        </p:spPr>
        <p:txBody>
          <a:bodyPr wrap="none">
            <a:spAutoFit/>
          </a:bodyPr>
          <a:lstStyle/>
          <a:p>
            <a:r>
              <a:rPr lang="en-US" altLang="ja-JP" b="1" dirty="0">
                <a:hlinkClick r:id="rId3"/>
              </a:rPr>
              <a:t>Fast approximate energy minimization via graph </a:t>
            </a:r>
            <a:r>
              <a:rPr lang="en-US" altLang="ja-JP" b="1" dirty="0" smtClean="0">
                <a:hlinkClick r:id="rId3"/>
              </a:rPr>
              <a:t>cuts</a:t>
            </a:r>
            <a:r>
              <a:rPr lang="en-US" altLang="ja-JP" dirty="0"/>
              <a:t> </a:t>
            </a:r>
            <a:r>
              <a:rPr lang="en-US" altLang="ja-JP" dirty="0" smtClean="0"/>
              <a:t>6784 (</a:t>
            </a:r>
            <a:r>
              <a:rPr lang="ja-JP" altLang="en-US" dirty="0" smtClean="0"/>
              <a:t>こっちでも良いけども</a:t>
            </a:r>
            <a:r>
              <a:rPr lang="en-US" altLang="ja-JP" dirty="0" smtClean="0"/>
              <a:t>)</a:t>
            </a:r>
            <a:endParaRPr lang="en-US" altLang="ja-JP" b="1" dirty="0" smtClean="0"/>
          </a:p>
          <a:p>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2984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3730</TotalTime>
  <Words>5673</Words>
  <Application>Microsoft Office PowerPoint</Application>
  <PresentationFormat>ワイド画面</PresentationFormat>
  <Paragraphs>1531</Paragraphs>
  <Slides>81</Slides>
  <Notes>22</Notes>
  <HiddenSlides>5</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81</vt:i4>
      </vt:variant>
    </vt:vector>
  </HeadingPairs>
  <TitlesOfParts>
    <vt:vector size="89" baseType="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デジタルメディア処理２、2018（前期）</vt:lpstr>
      <vt:lpstr>Contents : 画像領域分割</vt:lpstr>
      <vt:lpstr>PowerPoint プレゼンテーション</vt:lpstr>
      <vt:lpstr>PowerPoint プレゼンテーション</vt:lpstr>
      <vt:lpstr>PowerPoint プレゼンテーション</vt:lpstr>
      <vt:lpstr>二値化と多値化</vt:lpstr>
      <vt:lpstr>画像領域分割法の計算法による分類</vt:lpstr>
      <vt:lpstr>画像領域分割法の計算法による分類</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動的輪郭法（Active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グラフカット領域分割</vt:lpstr>
      <vt:lpstr>Contents : 画像領域分割</vt:lpstr>
      <vt:lpstr>曲面再構成法による領域分割</vt:lpstr>
      <vt:lpstr>直接（陽的）曲面再構成による領域分割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203</cp:revision>
  <cp:lastPrinted>2017-06-07T05:22:42Z</cp:lastPrinted>
  <dcterms:created xsi:type="dcterms:W3CDTF">2017-01-19T02:23:36Z</dcterms:created>
  <dcterms:modified xsi:type="dcterms:W3CDTF">2018-03-19T08:00:04Z</dcterms:modified>
</cp:coreProperties>
</file>